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01" r:id="rId2"/>
    <p:sldId id="307" r:id="rId3"/>
    <p:sldId id="259" r:id="rId4"/>
    <p:sldId id="309" r:id="rId5"/>
    <p:sldId id="295" r:id="rId6"/>
    <p:sldId id="296" r:id="rId7"/>
    <p:sldId id="282" r:id="rId8"/>
    <p:sldId id="281" r:id="rId9"/>
    <p:sldId id="283" r:id="rId10"/>
    <p:sldId id="285" r:id="rId11"/>
    <p:sldId id="286" r:id="rId12"/>
    <p:sldId id="287" r:id="rId13"/>
    <p:sldId id="288" r:id="rId14"/>
    <p:sldId id="297" r:id="rId15"/>
    <p:sldId id="277" r:id="rId16"/>
    <p:sldId id="289" r:id="rId17"/>
    <p:sldId id="298" r:id="rId18"/>
    <p:sldId id="279" r:id="rId19"/>
    <p:sldId id="299" r:id="rId20"/>
    <p:sldId id="290" r:id="rId21"/>
    <p:sldId id="300" r:id="rId22"/>
    <p:sldId id="303" r:id="rId23"/>
    <p:sldId id="291" r:id="rId24"/>
    <p:sldId id="292" r:id="rId25"/>
    <p:sldId id="293" r:id="rId26"/>
    <p:sldId id="305" r:id="rId27"/>
    <p:sldId id="304"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65273" autoAdjust="0"/>
  </p:normalViewPr>
  <p:slideViewPr>
    <p:cSldViewPr snapToGrid="0">
      <p:cViewPr varScale="1">
        <p:scale>
          <a:sx n="75" d="100"/>
          <a:sy n="75" d="100"/>
        </p:scale>
        <p:origin x="1962" y="66"/>
      </p:cViewPr>
      <p:guideLst/>
    </p:cSldViewPr>
  </p:slideViewPr>
  <p:outlineViewPr>
    <p:cViewPr>
      <p:scale>
        <a:sx n="33" d="100"/>
        <a:sy n="33" d="100"/>
      </p:scale>
      <p:origin x="0" y="-197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2C837-A501-498F-93EB-A51E45ECA1D7}" type="datetimeFigureOut">
              <a:rPr lang="hu-HU" smtClean="0"/>
              <a:t>2022. 02. 10.</a:t>
            </a:fld>
            <a:endParaRPr lang="et-EE"/>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48908-CD68-47A8-8F18-06B9D9E25396}" type="slidenum">
              <a:rPr lang="hu-HU" smtClean="0"/>
              <a:t>‹#›</a:t>
            </a:fld>
            <a:endParaRPr lang="et-EE"/>
          </a:p>
        </p:txBody>
      </p:sp>
    </p:spTree>
    <p:extLst>
      <p:ext uri="{BB962C8B-B14F-4D97-AF65-F5344CB8AC3E}">
        <p14:creationId xmlns:p14="http://schemas.microsoft.com/office/powerpoint/2010/main" val="602565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Töö EPPOga detsentraliseeritud tasandil — </a:t>
            </a:r>
            <a:br>
              <a:rPr lang="et-EE" sz="1800" dirty="0">
                <a:effectLst/>
                <a:latin typeface="Calibri" panose="020F0502020204030204" pitchFamily="34" charset="0"/>
                <a:ea typeface="Calibri" panose="020F0502020204030204" pitchFamily="34" charset="0"/>
                <a:cs typeface="Times New Roman" panose="02020603050405020304" pitchFamily="18" charset="0"/>
              </a:rPr>
            </a:br>
            <a:r>
              <a:rPr lang="et-EE" sz="1800" dirty="0">
                <a:effectLst/>
                <a:latin typeface="Calibri" panose="020F0502020204030204" pitchFamily="34" charset="0"/>
                <a:ea typeface="Calibri" panose="020F0502020204030204" pitchFamily="34" charset="0"/>
                <a:cs typeface="Times New Roman" panose="02020603050405020304" pitchFamily="18" charset="0"/>
              </a:rPr>
              <a:t>koolitusmaterjalid prokuröridele ja eeluurimiskohtunikele</a:t>
            </a:r>
            <a:endParaRPr lang="et-EE" sz="1800" dirty="0">
              <a:effectLst/>
              <a:latin typeface="Times New Roman" panose="02020603050405020304" pitchFamily="18" charset="0"/>
              <a:ea typeface="Times New Roman" panose="02020603050405020304" pitchFamily="18" charset="0"/>
            </a:endParaRP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 </a:t>
            </a:r>
            <a:endParaRPr lang="et-EE" sz="1800" dirty="0">
              <a:effectLst/>
              <a:latin typeface="Times New Roman" panose="02020603050405020304" pitchFamily="18" charset="0"/>
              <a:ea typeface="Times New Roman" panose="02020603050405020304" pitchFamily="18" charset="0"/>
            </a:endParaRP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Kaasrahastatakse Euroopa Liidu õigusprogrammi 2014-2020 vahenditest</a:t>
            </a:r>
            <a:endParaRPr lang="et-EE" sz="1800" dirty="0">
              <a:effectLst/>
              <a:latin typeface="Times New Roman" panose="02020603050405020304" pitchFamily="18" charset="0"/>
              <a:ea typeface="Times New Roman" panose="02020603050405020304" pitchFamily="18" charset="0"/>
            </a:endParaRPr>
          </a:p>
          <a:p>
            <a:endParaRPr lang="et-EE" dirty="0"/>
          </a:p>
        </p:txBody>
      </p:sp>
      <p:sp>
        <p:nvSpPr>
          <p:cNvPr id="4" name="Slide Number Placeholder 3"/>
          <p:cNvSpPr>
            <a:spLocks noGrp="1"/>
          </p:cNvSpPr>
          <p:nvPr>
            <p:ph type="sldNum" sz="quarter" idx="5"/>
          </p:nvPr>
        </p:nvSpPr>
        <p:spPr/>
        <p:txBody>
          <a:bodyPr/>
          <a:lstStyle/>
          <a:p>
            <a:fld id="{A2E48908-CD68-47A8-8F18-06B9D9E25396}" type="slidenum">
              <a:rPr lang="hu-HU" smtClean="0"/>
              <a:t>1</a:t>
            </a:fld>
            <a:endParaRPr lang="et-EE"/>
          </a:p>
        </p:txBody>
      </p:sp>
    </p:spTree>
    <p:extLst>
      <p:ext uri="{BB962C8B-B14F-4D97-AF65-F5344CB8AC3E}">
        <p14:creationId xmlns:p14="http://schemas.microsoft.com/office/powerpoint/2010/main" val="71945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18E90E-92B8-4D46-9DE4-E1FE2D2E05F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0C7CBEE-2CC0-4F8D-8EA0-7071311B4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C48E00ED-8CBC-404A-9DE0-6700669B3B1A}"/>
              </a:ext>
            </a:extLst>
          </p:cNvPr>
          <p:cNvSpPr>
            <a:spLocks noGrp="1"/>
          </p:cNvSpPr>
          <p:nvPr>
            <p:ph type="dt" sz="half" idx="10"/>
          </p:nvPr>
        </p:nvSpPr>
        <p:spPr/>
        <p:txBody>
          <a:bodyPr/>
          <a:lstStyle/>
          <a:p>
            <a:fld id="{C205948C-E5CA-4B15-A97F-9D07DAB521B6}" type="datetime1">
              <a:rPr lang="de-AT" smtClean="0"/>
              <a:t>10.02.2022</a:t>
            </a:fld>
            <a:endParaRPr lang="de-AT"/>
          </a:p>
        </p:txBody>
      </p:sp>
      <p:sp>
        <p:nvSpPr>
          <p:cNvPr id="5" name="Fußzeilenplatzhalter 4">
            <a:extLst>
              <a:ext uri="{FF2B5EF4-FFF2-40B4-BE49-F238E27FC236}">
                <a16:creationId xmlns:a16="http://schemas.microsoft.com/office/drawing/2014/main" id="{0FC98885-7196-44E0-B653-BD04D39EC5C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4F2F940-B828-4661-AE84-4AEADE754782}"/>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231603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AAEAB1-81A6-41B7-8F89-40F5C6887F96}"/>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026CA767-235A-4B9B-BE71-3FCCFBD4385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77B192D-98CF-4938-9DF2-074EA5CAF89B}"/>
              </a:ext>
            </a:extLst>
          </p:cNvPr>
          <p:cNvSpPr>
            <a:spLocks noGrp="1"/>
          </p:cNvSpPr>
          <p:nvPr>
            <p:ph type="dt" sz="half" idx="10"/>
          </p:nvPr>
        </p:nvSpPr>
        <p:spPr/>
        <p:txBody>
          <a:bodyPr/>
          <a:lstStyle/>
          <a:p>
            <a:fld id="{D88A42D7-1695-4C17-B3B9-D2C2E12409E3}" type="datetime1">
              <a:rPr lang="de-AT" smtClean="0"/>
              <a:t>10.02.2022</a:t>
            </a:fld>
            <a:endParaRPr lang="de-AT"/>
          </a:p>
        </p:txBody>
      </p:sp>
      <p:sp>
        <p:nvSpPr>
          <p:cNvPr id="5" name="Fußzeilenplatzhalter 4">
            <a:extLst>
              <a:ext uri="{FF2B5EF4-FFF2-40B4-BE49-F238E27FC236}">
                <a16:creationId xmlns:a16="http://schemas.microsoft.com/office/drawing/2014/main" id="{FD993FEC-E697-41D0-89AB-5D28E68DE3A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EA0FDA8-1951-45E7-BEC6-C4E7FA17F250}"/>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84203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907A976-7D2D-4DB3-B3F2-621250A6B47D}"/>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1F040570-5261-4321-8897-C13DE97FA53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444C00C-71DE-4D88-890C-118403E2D9D8}"/>
              </a:ext>
            </a:extLst>
          </p:cNvPr>
          <p:cNvSpPr>
            <a:spLocks noGrp="1"/>
          </p:cNvSpPr>
          <p:nvPr>
            <p:ph type="dt" sz="half" idx="10"/>
          </p:nvPr>
        </p:nvSpPr>
        <p:spPr/>
        <p:txBody>
          <a:bodyPr/>
          <a:lstStyle/>
          <a:p>
            <a:fld id="{A3270BBA-0C11-4396-867D-2436428F2B08}" type="datetime1">
              <a:rPr lang="de-AT" smtClean="0"/>
              <a:t>10.02.2022</a:t>
            </a:fld>
            <a:endParaRPr lang="de-AT"/>
          </a:p>
        </p:txBody>
      </p:sp>
      <p:sp>
        <p:nvSpPr>
          <p:cNvPr id="5" name="Fußzeilenplatzhalter 4">
            <a:extLst>
              <a:ext uri="{FF2B5EF4-FFF2-40B4-BE49-F238E27FC236}">
                <a16:creationId xmlns:a16="http://schemas.microsoft.com/office/drawing/2014/main" id="{631F25A7-9889-4D0E-A81A-E10B8C8B3B9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7BCCAEA-133A-4934-B331-DEA2D534715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6329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BDBEDC-DD04-43FC-BCB6-901A6F374F3B}"/>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DD42BC3-F5D1-478D-85B0-10B1FD3575B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B2FBAB0-D7A1-4A92-BF0E-4C3571E1E8DC}"/>
              </a:ext>
            </a:extLst>
          </p:cNvPr>
          <p:cNvSpPr>
            <a:spLocks noGrp="1"/>
          </p:cNvSpPr>
          <p:nvPr>
            <p:ph type="dt" sz="half" idx="10"/>
          </p:nvPr>
        </p:nvSpPr>
        <p:spPr/>
        <p:txBody>
          <a:bodyPr/>
          <a:lstStyle/>
          <a:p>
            <a:fld id="{D63E041A-D9D6-4B3A-AA7D-63647416A016}" type="datetime1">
              <a:rPr lang="de-AT" smtClean="0"/>
              <a:t>10.02.2022</a:t>
            </a:fld>
            <a:endParaRPr lang="de-AT"/>
          </a:p>
        </p:txBody>
      </p:sp>
      <p:sp>
        <p:nvSpPr>
          <p:cNvPr id="5" name="Fußzeilenplatzhalter 4">
            <a:extLst>
              <a:ext uri="{FF2B5EF4-FFF2-40B4-BE49-F238E27FC236}">
                <a16:creationId xmlns:a16="http://schemas.microsoft.com/office/drawing/2014/main" id="{A084E8EF-A681-4451-A459-95D407B1FE7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C9D544E-621F-4940-BA9E-D128D16C806F}"/>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86458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1C70AC-DDDA-4AB2-BD0B-404008D2B28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5041F024-CC3A-4552-8830-156A8B98ED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AE485B2-D8DE-4163-ABB7-BB03A87B0D18}"/>
              </a:ext>
            </a:extLst>
          </p:cNvPr>
          <p:cNvSpPr>
            <a:spLocks noGrp="1"/>
          </p:cNvSpPr>
          <p:nvPr>
            <p:ph type="dt" sz="half" idx="10"/>
          </p:nvPr>
        </p:nvSpPr>
        <p:spPr/>
        <p:txBody>
          <a:bodyPr/>
          <a:lstStyle/>
          <a:p>
            <a:fld id="{DC0D3CF5-42C1-4D65-8A29-779154152B03}" type="datetime1">
              <a:rPr lang="de-AT" smtClean="0"/>
              <a:t>10.02.2022</a:t>
            </a:fld>
            <a:endParaRPr lang="de-AT"/>
          </a:p>
        </p:txBody>
      </p:sp>
      <p:sp>
        <p:nvSpPr>
          <p:cNvPr id="5" name="Fußzeilenplatzhalter 4">
            <a:extLst>
              <a:ext uri="{FF2B5EF4-FFF2-40B4-BE49-F238E27FC236}">
                <a16:creationId xmlns:a16="http://schemas.microsoft.com/office/drawing/2014/main" id="{4D333E1E-680A-4915-BD61-506DCF9E6D6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9CB46E0-8680-4718-8C84-E045D981AA7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93581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57D4DF-B679-4306-944C-9F31BC9C657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D072965-774C-411A-8E46-30573D9BFF2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B7D47E93-2D02-4395-A513-A2347608C98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C58BF5E-A0A8-4591-9421-A7A72141EDF4}"/>
              </a:ext>
            </a:extLst>
          </p:cNvPr>
          <p:cNvSpPr>
            <a:spLocks noGrp="1"/>
          </p:cNvSpPr>
          <p:nvPr>
            <p:ph type="dt" sz="half" idx="10"/>
          </p:nvPr>
        </p:nvSpPr>
        <p:spPr/>
        <p:txBody>
          <a:bodyPr/>
          <a:lstStyle/>
          <a:p>
            <a:fld id="{68707B71-0D3C-40C0-BED7-2D4F91AFB396}" type="datetime1">
              <a:rPr lang="de-AT" smtClean="0"/>
              <a:t>10.02.2022</a:t>
            </a:fld>
            <a:endParaRPr lang="de-AT"/>
          </a:p>
        </p:txBody>
      </p:sp>
      <p:sp>
        <p:nvSpPr>
          <p:cNvPr id="6" name="Fußzeilenplatzhalter 5">
            <a:extLst>
              <a:ext uri="{FF2B5EF4-FFF2-40B4-BE49-F238E27FC236}">
                <a16:creationId xmlns:a16="http://schemas.microsoft.com/office/drawing/2014/main" id="{81267585-6B66-4D96-9CA1-07FF06869AF1}"/>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63E4431-3B22-4ADB-B1AC-F1737C0A14BB}"/>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19497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9329B5-BE54-4911-A3ED-7ADBA7AA7129}"/>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E418DBDE-C142-422B-B907-9FB6DD931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77DF853-AD5D-45EA-B2B9-C1BDCCF832F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E821FAC8-2B4B-4920-90B8-D137F94D5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4AD07DD-ECFB-4EC7-A0E7-D7909388EA9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8EAF0497-8680-4518-A77B-1F79C7D358A6}"/>
              </a:ext>
            </a:extLst>
          </p:cNvPr>
          <p:cNvSpPr>
            <a:spLocks noGrp="1"/>
          </p:cNvSpPr>
          <p:nvPr>
            <p:ph type="dt" sz="half" idx="10"/>
          </p:nvPr>
        </p:nvSpPr>
        <p:spPr/>
        <p:txBody>
          <a:bodyPr/>
          <a:lstStyle/>
          <a:p>
            <a:fld id="{577A1DB7-4EF7-4A68-B492-4CCF28CFCC29}" type="datetime1">
              <a:rPr lang="de-AT" smtClean="0"/>
              <a:t>10.02.2022</a:t>
            </a:fld>
            <a:endParaRPr lang="de-AT"/>
          </a:p>
        </p:txBody>
      </p:sp>
      <p:sp>
        <p:nvSpPr>
          <p:cNvPr id="8" name="Fußzeilenplatzhalter 7">
            <a:extLst>
              <a:ext uri="{FF2B5EF4-FFF2-40B4-BE49-F238E27FC236}">
                <a16:creationId xmlns:a16="http://schemas.microsoft.com/office/drawing/2014/main" id="{F349C846-BC29-4A93-AF2F-EAFD46593D2B}"/>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52920069-CA4D-4EF4-B21B-4F234905E1DD}"/>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7709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800892-7CDE-42DD-99D4-8BEA9DB7855B}"/>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5E72E1C9-B61E-4B6A-ADEF-332293295089}"/>
              </a:ext>
            </a:extLst>
          </p:cNvPr>
          <p:cNvSpPr>
            <a:spLocks noGrp="1"/>
          </p:cNvSpPr>
          <p:nvPr>
            <p:ph type="dt" sz="half" idx="10"/>
          </p:nvPr>
        </p:nvSpPr>
        <p:spPr/>
        <p:txBody>
          <a:bodyPr/>
          <a:lstStyle/>
          <a:p>
            <a:fld id="{09AF8F85-3C1B-4277-87AC-A7381F67AB2C}" type="datetime1">
              <a:rPr lang="de-AT" smtClean="0"/>
              <a:t>10.02.2022</a:t>
            </a:fld>
            <a:endParaRPr lang="de-AT"/>
          </a:p>
        </p:txBody>
      </p:sp>
      <p:sp>
        <p:nvSpPr>
          <p:cNvPr id="4" name="Fußzeilenplatzhalter 3">
            <a:extLst>
              <a:ext uri="{FF2B5EF4-FFF2-40B4-BE49-F238E27FC236}">
                <a16:creationId xmlns:a16="http://schemas.microsoft.com/office/drawing/2014/main" id="{45F8190D-6522-4C4F-8122-014D51A695F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FCD20D22-AEA9-4DD0-87B0-3CE259977B6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61149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FD731D5-5E41-41C0-AFE3-BB0CCCF7C3F8}"/>
              </a:ext>
            </a:extLst>
          </p:cNvPr>
          <p:cNvSpPr>
            <a:spLocks noGrp="1"/>
          </p:cNvSpPr>
          <p:nvPr>
            <p:ph type="dt" sz="half" idx="10"/>
          </p:nvPr>
        </p:nvSpPr>
        <p:spPr/>
        <p:txBody>
          <a:bodyPr/>
          <a:lstStyle/>
          <a:p>
            <a:fld id="{FEBA0199-0418-4DBA-8CC0-B08AD61027AA}" type="datetime1">
              <a:rPr lang="de-AT" smtClean="0"/>
              <a:t>10.02.2022</a:t>
            </a:fld>
            <a:endParaRPr lang="de-AT"/>
          </a:p>
        </p:txBody>
      </p:sp>
      <p:sp>
        <p:nvSpPr>
          <p:cNvPr id="3" name="Fußzeilenplatzhalter 2">
            <a:extLst>
              <a:ext uri="{FF2B5EF4-FFF2-40B4-BE49-F238E27FC236}">
                <a16:creationId xmlns:a16="http://schemas.microsoft.com/office/drawing/2014/main" id="{C470F9EC-3486-4F98-958F-F27D181C7B61}"/>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F0900742-13E9-4DC4-85E2-2832C4B0184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106963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8B513F-AA34-4E0C-9D5B-F204951060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95F33116-8DFE-48F7-A7ED-27D88D734A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9C10851E-868F-4133-9354-92A2AFB89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DBFF2F9-FC20-4FA4-A469-292C478DC230}"/>
              </a:ext>
            </a:extLst>
          </p:cNvPr>
          <p:cNvSpPr>
            <a:spLocks noGrp="1"/>
          </p:cNvSpPr>
          <p:nvPr>
            <p:ph type="dt" sz="half" idx="10"/>
          </p:nvPr>
        </p:nvSpPr>
        <p:spPr/>
        <p:txBody>
          <a:bodyPr/>
          <a:lstStyle/>
          <a:p>
            <a:fld id="{E2B074B0-30B8-4929-B806-9065BFF9A20F}" type="datetime1">
              <a:rPr lang="de-AT" smtClean="0"/>
              <a:t>10.02.2022</a:t>
            </a:fld>
            <a:endParaRPr lang="de-AT"/>
          </a:p>
        </p:txBody>
      </p:sp>
      <p:sp>
        <p:nvSpPr>
          <p:cNvPr id="6" name="Fußzeilenplatzhalter 5">
            <a:extLst>
              <a:ext uri="{FF2B5EF4-FFF2-40B4-BE49-F238E27FC236}">
                <a16:creationId xmlns:a16="http://schemas.microsoft.com/office/drawing/2014/main" id="{97733BF5-B9A0-4036-831B-CEA98FC4433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E90C343-E2BE-4D22-A06C-B125AE41022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05969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F5F0D7-57CA-406C-9F68-0DB9F87EC83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FDB93C3F-B5D9-477E-9570-7B9E1EC54A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C524E447-C722-44E3-9333-E6D525F58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5733AC4-0821-4C09-80DB-74E11309DFCF}"/>
              </a:ext>
            </a:extLst>
          </p:cNvPr>
          <p:cNvSpPr>
            <a:spLocks noGrp="1"/>
          </p:cNvSpPr>
          <p:nvPr>
            <p:ph type="dt" sz="half" idx="10"/>
          </p:nvPr>
        </p:nvSpPr>
        <p:spPr/>
        <p:txBody>
          <a:bodyPr/>
          <a:lstStyle/>
          <a:p>
            <a:fld id="{1FAB917F-8BDF-4D09-B9D6-32C99C6A7DAA}" type="datetime1">
              <a:rPr lang="de-AT" smtClean="0"/>
              <a:t>10.02.2022</a:t>
            </a:fld>
            <a:endParaRPr lang="de-AT"/>
          </a:p>
        </p:txBody>
      </p:sp>
      <p:sp>
        <p:nvSpPr>
          <p:cNvPr id="6" name="Fußzeilenplatzhalter 5">
            <a:extLst>
              <a:ext uri="{FF2B5EF4-FFF2-40B4-BE49-F238E27FC236}">
                <a16:creationId xmlns:a16="http://schemas.microsoft.com/office/drawing/2014/main" id="{C1071EE2-730D-40BA-B19F-9F57C3D868B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EEA260A-3D1D-49A8-A316-72F5CD7B9BC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74837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1D826BD-91BC-47CB-9260-E1CD89A657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EDFBC2FD-23E3-4BAB-A971-F3C02F3F61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A1C46B4-0CBA-4149-B189-32D0303262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FE6CE-EC2E-4297-842B-0E8887A70A32}" type="datetime1">
              <a:rPr lang="de-AT" smtClean="0"/>
              <a:t>10.02.2022</a:t>
            </a:fld>
            <a:endParaRPr lang="de-AT"/>
          </a:p>
        </p:txBody>
      </p:sp>
      <p:sp>
        <p:nvSpPr>
          <p:cNvPr id="5" name="Fußzeilenplatzhalter 4">
            <a:extLst>
              <a:ext uri="{FF2B5EF4-FFF2-40B4-BE49-F238E27FC236}">
                <a16:creationId xmlns:a16="http://schemas.microsoft.com/office/drawing/2014/main" id="{B17A6AD9-4CE4-43FB-9932-39D045ED01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4DE08EB5-ED18-4557-A3F4-46F522EBA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CE9DA-0CC2-4A9E-A617-0548961698AD}" type="slidenum">
              <a:rPr lang="de-AT" smtClean="0"/>
              <a:t>‹#›</a:t>
            </a:fld>
            <a:endParaRPr lang="de-AT"/>
          </a:p>
        </p:txBody>
      </p:sp>
    </p:spTree>
    <p:extLst>
      <p:ext uri="{BB962C8B-B14F-4D97-AF65-F5344CB8AC3E}">
        <p14:creationId xmlns:p14="http://schemas.microsoft.com/office/powerpoint/2010/main" val="312346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ur-lex.europa.eu/legal-content/EN/TXT/PDF/?uri=CELEX:32017R1939&amp;from=EN" TargetMode="Externa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https://eur-lex.europa.eu/legal-content/EN/TXT/PDF/?uri=CELEX:32017L1371&amp;from=FR"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75F526-3F3A-40A2-9908-819897A9A8F7}"/>
              </a:ext>
            </a:extLst>
          </p:cNvPr>
          <p:cNvSpPr>
            <a:spLocks noGrp="1"/>
          </p:cNvSpPr>
          <p:nvPr>
            <p:ph type="title"/>
          </p:nvPr>
        </p:nvSpPr>
        <p:spPr>
          <a:xfrm>
            <a:off x="506604" y="2575762"/>
            <a:ext cx="11405995" cy="1403384"/>
          </a:xfrm>
        </p:spPr>
        <p:txBody>
          <a:bodyPr>
            <a:normAutofit fontScale="90000"/>
          </a:bodyPr>
          <a:lstStyle/>
          <a:p>
            <a:r>
              <a:rPr lang="et-EE" sz="67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Euroopa</a:t>
            </a:r>
            <a:r>
              <a:rPr lang="et-EE" dirty="0"/>
              <a:t> </a:t>
            </a:r>
            <a:r>
              <a:rPr lang="et-EE" sz="67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Prokuratuuri (EPPO)</a:t>
            </a:r>
            <a:r>
              <a:rPr lang="et-EE" dirty="0"/>
              <a:t> </a:t>
            </a:r>
            <a:r>
              <a:rPr lang="et-EE" sz="67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pädevused</a:t>
            </a:r>
            <a:br>
              <a:rPr dirty="0"/>
            </a:br>
            <a:br>
              <a:rPr dirty="0"/>
            </a:br>
            <a:endParaRPr lang="et-EE" b="1" dirty="0"/>
          </a:p>
        </p:txBody>
      </p:sp>
      <p:sp>
        <p:nvSpPr>
          <p:cNvPr id="3" name="Dia számának helye 2">
            <a:extLst>
              <a:ext uri="{FF2B5EF4-FFF2-40B4-BE49-F238E27FC236}">
                <a16:creationId xmlns:a16="http://schemas.microsoft.com/office/drawing/2014/main" id="{5A0C9393-C377-422F-BA62-362E6EF2CF2C}"/>
              </a:ext>
            </a:extLst>
          </p:cNvPr>
          <p:cNvSpPr>
            <a:spLocks noGrp="1"/>
          </p:cNvSpPr>
          <p:nvPr>
            <p:ph type="sldNum" sz="quarter" idx="12"/>
          </p:nvPr>
        </p:nvSpPr>
        <p:spPr/>
        <p:txBody>
          <a:bodyPr/>
          <a:lstStyle/>
          <a:p>
            <a:fld id="{826CE9DA-0CC2-4A9E-A617-0548961698AD}" type="slidenum">
              <a:rPr lang="de-AT" smtClean="0"/>
              <a:t>1</a:t>
            </a:fld>
            <a:endParaRPr lang="et-EE" dirty="0"/>
          </a:p>
        </p:txBody>
      </p:sp>
    </p:spTree>
    <p:extLst>
      <p:ext uri="{BB962C8B-B14F-4D97-AF65-F5344CB8AC3E}">
        <p14:creationId xmlns:p14="http://schemas.microsoft.com/office/powerpoint/2010/main" val="532011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30525" y="324666"/>
            <a:ext cx="10515600" cy="1325563"/>
          </a:xfrm>
        </p:spPr>
        <p:txBody>
          <a:bodyPr/>
          <a:lstStyle/>
          <a:p>
            <a:r>
              <a:rPr lang="et-EE" b="1" noProof="0" dirty="0"/>
              <a:t>Sisuline pädevus </a:t>
            </a:r>
            <a:r>
              <a:rPr lang="et-EE" b="1" dirty="0"/>
              <a:t>V </a:t>
            </a:r>
            <a:r>
              <a:rPr lang="et-EE" b="1" noProof="0" dirty="0"/>
              <a:t>– kuritegelik ühendus</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30525" y="1827620"/>
            <a:ext cx="9880534" cy="4351338"/>
          </a:xfrm>
        </p:spPr>
        <p:txBody>
          <a:bodyPr>
            <a:normAutofit fontScale="92500" lnSpcReduction="20000"/>
          </a:bodyPr>
          <a:lstStyle/>
          <a:p>
            <a:pPr marL="0" indent="0" algn="just">
              <a:buNone/>
              <a:defRPr/>
            </a:pPr>
            <a:r>
              <a:rPr lang="et-EE" b="1" noProof="0" dirty="0"/>
              <a:t>Kuritegelikku ühendusse kuulumine </a:t>
            </a:r>
          </a:p>
          <a:p>
            <a:pPr algn="just">
              <a:buFont typeface="Wingdings" panose="05000000000000000000" pitchFamily="2" charset="2"/>
              <a:buChar char="Ø"/>
              <a:defRPr/>
            </a:pPr>
            <a:r>
              <a:rPr lang="et-EE" noProof="0" dirty="0"/>
              <a:t>nagu on määratletud raamotsuses 2008/841/JSK, nagu seda on rakendatud siseriiklikus õiguses, </a:t>
            </a:r>
          </a:p>
          <a:p>
            <a:pPr lvl="1" algn="just">
              <a:buFont typeface="Wingdings" panose="05000000000000000000" pitchFamily="2" charset="2"/>
              <a:buChar char="ü"/>
              <a:defRPr/>
            </a:pPr>
            <a:r>
              <a:rPr lang="et-EE" b="1" dirty="0"/>
              <a:t>kuritegelik ühendus</a:t>
            </a:r>
            <a:r>
              <a:rPr lang="et-EE" dirty="0"/>
              <a:t> on teatud ajavahemiku jooksul toimiv struktuuriline ühendus, millesse kuulub rohkem kui kaks inimest ning mis tegutseb kooskõlastatult, panemaks toime kuritegusid, mille eest on karistuseks ette nähtud vähemalt nelja aasta pikkuse maksimummääraga vabadusekaotus või vabadust piirav julgeolekumeede või sellest rangem karistus, ja mille otseseks või kaudseks eesmärgiks on rahalise või ainelise kasu saamine;</a:t>
            </a:r>
          </a:p>
          <a:p>
            <a:pPr lvl="1" algn="just">
              <a:buFont typeface="Wingdings" panose="05000000000000000000" pitchFamily="2" charset="2"/>
              <a:buChar char="ü"/>
              <a:defRPr/>
            </a:pPr>
            <a:r>
              <a:rPr lang="et-EE" b="1" dirty="0"/>
              <a:t>struktuuriline ühendus</a:t>
            </a:r>
            <a:r>
              <a:rPr lang="et-EE" dirty="0"/>
              <a:t> on ühing, mis ei ole moodustatud kuriteo vahetuks kooskõlastatud toimepanekuks juhuslikult ning kus liikmete ülesanded, ühenduse ülesehituse järjepidevus ja struktuur ei pruugi olla ametlikult määratletud.</a:t>
            </a:r>
            <a:endParaRPr lang="et-EE" noProof="0" dirty="0"/>
          </a:p>
          <a:p>
            <a:pPr algn="just">
              <a:buFont typeface="Wingdings" panose="05000000000000000000" pitchFamily="2" charset="2"/>
              <a:buChar char="Ø"/>
              <a:defRPr/>
            </a:pPr>
            <a:r>
              <a:rPr lang="et-EE" noProof="0" dirty="0"/>
              <a:t>kui sellise kuritegeliku ühenduse kuritegevuse kese on mis tahes PIF-kuriteo toimepanemine</a:t>
            </a:r>
          </a:p>
          <a:p>
            <a:pPr marL="0" indent="0">
              <a:buNone/>
              <a:defRPr/>
            </a:pPr>
            <a:endParaRPr lang="et-EE" noProof="0" dirty="0"/>
          </a:p>
          <a:p>
            <a:pPr marL="457200" lvl="1" indent="0">
              <a:buNone/>
              <a:defRPr/>
            </a:pPr>
            <a:endParaRPr lang="et-EE" noProof="0" dirty="0"/>
          </a:p>
          <a:p>
            <a:pPr>
              <a:defRPr/>
            </a:pPr>
            <a:endParaRPr lang="et-EE" noProof="0" dirty="0"/>
          </a:p>
          <a:p>
            <a:pPr>
              <a:defRPr/>
            </a:pPr>
            <a:endParaRPr lang="et-EE" noProof="0" dirty="0"/>
          </a:p>
          <a:p>
            <a:endParaRPr lang="et-EE" noProof="0" dirty="0"/>
          </a:p>
          <a:p>
            <a:endParaRPr lang="et-EE" noProof="0" dirty="0"/>
          </a:p>
        </p:txBody>
      </p:sp>
      <p:sp>
        <p:nvSpPr>
          <p:cNvPr id="4" name="Dia számának helye 3">
            <a:extLst>
              <a:ext uri="{FF2B5EF4-FFF2-40B4-BE49-F238E27FC236}">
                <a16:creationId xmlns:a16="http://schemas.microsoft.com/office/drawing/2014/main" id="{1D676A0F-494C-4262-A590-4FD1002DF319}"/>
              </a:ext>
            </a:extLst>
          </p:cNvPr>
          <p:cNvSpPr>
            <a:spLocks noGrp="1"/>
          </p:cNvSpPr>
          <p:nvPr>
            <p:ph type="sldNum" sz="quarter" idx="12"/>
          </p:nvPr>
        </p:nvSpPr>
        <p:spPr/>
        <p:txBody>
          <a:bodyPr/>
          <a:lstStyle/>
          <a:p>
            <a:fld id="{826CE9DA-0CC2-4A9E-A617-0548961698AD}" type="slidenum">
              <a:rPr lang="de-AT" smtClean="0">
                <a:solidFill>
                  <a:schemeClr val="bg1"/>
                </a:solidFill>
              </a:rPr>
              <a:t>10</a:t>
            </a:fld>
            <a:endParaRPr lang="et-EE" dirty="0">
              <a:solidFill>
                <a:schemeClr val="bg1"/>
              </a:solidFill>
            </a:endParaRPr>
          </a:p>
        </p:txBody>
      </p:sp>
    </p:spTree>
    <p:extLst>
      <p:ext uri="{BB962C8B-B14F-4D97-AF65-F5344CB8AC3E}">
        <p14:creationId xmlns:p14="http://schemas.microsoft.com/office/powerpoint/2010/main" val="221374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49758" y="272256"/>
            <a:ext cx="9921591" cy="1325563"/>
          </a:xfrm>
        </p:spPr>
        <p:txBody>
          <a:bodyPr/>
          <a:lstStyle/>
          <a:p>
            <a:r>
              <a:rPr lang="et-EE" b="1" noProof="0" dirty="0"/>
              <a:t>Sisuline pädevus </a:t>
            </a:r>
            <a:r>
              <a:rPr lang="et-EE" b="1" dirty="0"/>
              <a:t>VI - l</a:t>
            </a:r>
            <a:r>
              <a:rPr lang="et-EE" b="1" noProof="0" dirty="0"/>
              <a:t>ahutamatult seotud kuriteod</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49758" y="1713453"/>
            <a:ext cx="9921591" cy="4351338"/>
          </a:xfrm>
        </p:spPr>
        <p:txBody>
          <a:bodyPr>
            <a:normAutofit fontScale="92500" lnSpcReduction="10000"/>
          </a:bodyPr>
          <a:lstStyle/>
          <a:p>
            <a:pPr lvl="1" algn="just">
              <a:buFont typeface="Wingdings" panose="05000000000000000000" pitchFamily="2" charset="2"/>
              <a:buChar char="Ø"/>
              <a:defRPr/>
            </a:pPr>
            <a:r>
              <a:rPr lang="et-EE" noProof="0" dirty="0"/>
              <a:t>Kuritegude kokkulangevus</a:t>
            </a:r>
          </a:p>
          <a:p>
            <a:pPr lvl="2" algn="just">
              <a:buFont typeface="Wingdings" panose="05000000000000000000" pitchFamily="2" charset="2"/>
              <a:buChar char="ü"/>
              <a:defRPr/>
            </a:pPr>
            <a:r>
              <a:rPr lang="et-EE" noProof="0" dirty="0"/>
              <a:t>Kriminaalmenetlus kuulub nii PIF-direktiivi kui ka (erineva) siseriikliku sätte kohaldamisalasse</a:t>
            </a:r>
          </a:p>
          <a:p>
            <a:pPr lvl="1" algn="just">
              <a:buFont typeface="Wingdings" panose="05000000000000000000" pitchFamily="2" charset="2"/>
              <a:buChar char="Ø"/>
              <a:defRPr/>
            </a:pPr>
            <a:r>
              <a:rPr lang="et-EE" b="1" noProof="0" dirty="0"/>
              <a:t>Sisuliste asjaolude</a:t>
            </a:r>
            <a:r>
              <a:rPr lang="et-EE" noProof="0" dirty="0"/>
              <a:t> või </a:t>
            </a:r>
            <a:r>
              <a:rPr lang="et-EE" b="1" noProof="0" dirty="0"/>
              <a:t>olemuselt samade asjaolude </a:t>
            </a:r>
            <a:r>
              <a:rPr lang="et-EE" noProof="0" dirty="0"/>
              <a:t>samasus (põhjendus 54),</a:t>
            </a:r>
          </a:p>
          <a:p>
            <a:pPr lvl="2" algn="just">
              <a:buFont typeface="Wingdings" panose="05000000000000000000" pitchFamily="2" charset="2"/>
              <a:buChar char="ü"/>
              <a:defRPr/>
            </a:pPr>
            <a:r>
              <a:rPr lang="et-EE" noProof="0" dirty="0"/>
              <a:t>ajaliselt ja ruumiliselt omavahel lahutamatult seotud </a:t>
            </a:r>
          </a:p>
          <a:p>
            <a:pPr lvl="2" algn="just">
              <a:buFont typeface="Wingdings" panose="05000000000000000000" pitchFamily="2" charset="2"/>
              <a:buChar char="ü"/>
              <a:defRPr/>
            </a:pPr>
            <a:r>
              <a:rPr lang="et-EE" noProof="0" dirty="0"/>
              <a:t>ne bis in idem põhimõte (nt. Euroopa Kohtu 18. juuli 2007. aasta otsus C-288/05, </a:t>
            </a:r>
            <a:r>
              <a:rPr lang="et-EE" i="1" noProof="0" dirty="0"/>
              <a:t>Kretzinger</a:t>
            </a:r>
            <a:r>
              <a:rPr lang="et-EE" dirty="0"/>
              <a:t> </a:t>
            </a:r>
            <a:r>
              <a:rPr lang="et-EE" noProof="0" dirty="0"/>
              <a:t>ECLI:EU:C:2007:441)</a:t>
            </a:r>
          </a:p>
          <a:p>
            <a:pPr lvl="2" algn="just">
              <a:buFont typeface="Wingdings" panose="05000000000000000000" pitchFamily="2" charset="2"/>
              <a:buChar char="ü"/>
              <a:defRPr/>
            </a:pPr>
            <a:r>
              <a:rPr lang="et-EE" noProof="0" dirty="0"/>
              <a:t>maksimaalsete karistusmäärade võrdlus (Artikkel 35 § 3/a) </a:t>
            </a:r>
          </a:p>
          <a:p>
            <a:pPr lvl="3" algn="just">
              <a:buFont typeface="Symbol" panose="05050102010706020507" pitchFamily="18" charset="2"/>
              <a:buChar char="-"/>
              <a:defRPr/>
            </a:pPr>
            <a:r>
              <a:rPr lang="et-EE" dirty="0"/>
              <a:t>p</a:t>
            </a:r>
            <a:r>
              <a:rPr lang="et-EE" noProof="0" dirty="0"/>
              <a:t>ädevust teostatakse ainult siis, kui maksimaalne karistus PIF-kuriteo eest on kõrgem kui lahutamatult seotud kuriteo eest.</a:t>
            </a:r>
          </a:p>
          <a:p>
            <a:pPr lvl="1" algn="just">
              <a:buFont typeface="Wingdings" panose="05000000000000000000" pitchFamily="2" charset="2"/>
              <a:buChar char="Ø"/>
              <a:defRPr/>
            </a:pPr>
            <a:r>
              <a:rPr lang="et-EE" noProof="0" dirty="0"/>
              <a:t>Seonduv kuritegu/instrumentaalne kuritegu (põhjendus 56)</a:t>
            </a:r>
          </a:p>
          <a:p>
            <a:pPr lvl="2" algn="just">
              <a:buFont typeface="Wingdings" panose="05000000000000000000" pitchFamily="2" charset="2"/>
              <a:buChar char="ü"/>
              <a:defRPr/>
            </a:pPr>
            <a:r>
              <a:rPr lang="et-EE" noProof="0" dirty="0"/>
              <a:t>Kuritegu, mis on toime pandud eesmärgiga luua tingimused liidu finantshuve kahjustava kuriteo toimepanemiseks (seonduv kuritegu). </a:t>
            </a:r>
          </a:p>
          <a:p>
            <a:pPr lvl="2" algn="just">
              <a:buFont typeface="Wingdings" panose="05000000000000000000" pitchFamily="2" charset="2"/>
              <a:buChar char="ü"/>
              <a:defRPr/>
            </a:pPr>
            <a:r>
              <a:rPr lang="et-EE" noProof="0" dirty="0"/>
              <a:t>Maksimaalsete karistusmäärade võrdlus puudub (Artikkel 25 § 3/a) </a:t>
            </a:r>
          </a:p>
          <a:p>
            <a:pPr marL="457200" lvl="1" indent="0">
              <a:buNone/>
              <a:defRPr/>
            </a:pPr>
            <a:endParaRPr lang="et-EE" noProof="0" dirty="0"/>
          </a:p>
          <a:p>
            <a:pPr>
              <a:defRPr/>
            </a:pPr>
            <a:endParaRPr lang="et-EE" noProof="0" dirty="0"/>
          </a:p>
          <a:p>
            <a:pPr>
              <a:defRPr/>
            </a:pPr>
            <a:endParaRPr lang="et-EE" noProof="0" dirty="0"/>
          </a:p>
          <a:p>
            <a:endParaRPr lang="et-EE" noProof="0" dirty="0"/>
          </a:p>
          <a:p>
            <a:endParaRPr lang="et-EE" noProof="0" dirty="0"/>
          </a:p>
        </p:txBody>
      </p:sp>
      <p:sp>
        <p:nvSpPr>
          <p:cNvPr id="4" name="Dia számának helye 3">
            <a:extLst>
              <a:ext uri="{FF2B5EF4-FFF2-40B4-BE49-F238E27FC236}">
                <a16:creationId xmlns:a16="http://schemas.microsoft.com/office/drawing/2014/main" id="{72525A66-9AC3-481D-9AFA-DF2A07861030}"/>
              </a:ext>
            </a:extLst>
          </p:cNvPr>
          <p:cNvSpPr>
            <a:spLocks noGrp="1"/>
          </p:cNvSpPr>
          <p:nvPr>
            <p:ph type="sldNum" sz="quarter" idx="12"/>
          </p:nvPr>
        </p:nvSpPr>
        <p:spPr/>
        <p:txBody>
          <a:bodyPr/>
          <a:lstStyle/>
          <a:p>
            <a:fld id="{826CE9DA-0CC2-4A9E-A617-0548961698AD}" type="slidenum">
              <a:rPr lang="de-AT" smtClean="0">
                <a:solidFill>
                  <a:schemeClr val="bg1"/>
                </a:solidFill>
              </a:rPr>
              <a:t>11</a:t>
            </a:fld>
            <a:endParaRPr lang="et-EE" dirty="0">
              <a:solidFill>
                <a:schemeClr val="bg1"/>
              </a:solidFill>
            </a:endParaRPr>
          </a:p>
        </p:txBody>
      </p:sp>
    </p:spTree>
    <p:extLst>
      <p:ext uri="{BB962C8B-B14F-4D97-AF65-F5344CB8AC3E}">
        <p14:creationId xmlns:p14="http://schemas.microsoft.com/office/powerpoint/2010/main" val="38827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357052" y="302947"/>
            <a:ext cx="10667999" cy="1325563"/>
          </a:xfrm>
        </p:spPr>
        <p:txBody>
          <a:bodyPr/>
          <a:lstStyle/>
          <a:p>
            <a:r>
              <a:rPr lang="et-EE" b="1" noProof="0" dirty="0"/>
              <a:t>Sisuline pädevus </a:t>
            </a:r>
            <a:r>
              <a:rPr lang="et-EE" b="1" dirty="0"/>
              <a:t>VII </a:t>
            </a:r>
            <a:r>
              <a:rPr lang="en-US" b="1" dirty="0"/>
              <a:t>	</a:t>
            </a:r>
            <a:r>
              <a:rPr lang="et-EE" b="1" dirty="0"/>
              <a:t>- l</a:t>
            </a:r>
            <a:r>
              <a:rPr lang="et-EE" b="1" noProof="0" dirty="0"/>
              <a:t>ahutamatult seotud kuriteod</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20477" y="1754011"/>
            <a:ext cx="9890582" cy="4351338"/>
          </a:xfrm>
        </p:spPr>
        <p:txBody>
          <a:bodyPr>
            <a:normAutofit/>
          </a:bodyPr>
          <a:lstStyle/>
          <a:p>
            <a:pPr marL="0" indent="0" algn="just">
              <a:buNone/>
              <a:defRPr/>
            </a:pPr>
            <a:r>
              <a:rPr lang="et-EE" b="1" noProof="0" dirty="0"/>
              <a:t>Näited</a:t>
            </a:r>
          </a:p>
          <a:p>
            <a:pPr lvl="1" algn="just">
              <a:buFont typeface="Wingdings" panose="05000000000000000000" pitchFamily="2" charset="2"/>
              <a:buChar char="Ø"/>
              <a:defRPr/>
            </a:pPr>
            <a:r>
              <a:rPr lang="et-EE" noProof="0" dirty="0"/>
              <a:t>Ametnik kasutab vara mitteeesmärgipäraselt viisil, mis kahjustab liidu finantshuve, tehes valeotsuse. </a:t>
            </a:r>
          </a:p>
          <a:p>
            <a:pPr lvl="2" algn="just">
              <a:buFont typeface="Wingdings" panose="05000000000000000000" pitchFamily="2" charset="2"/>
              <a:buChar char="ü"/>
              <a:defRPr/>
            </a:pPr>
            <a:r>
              <a:rPr lang="et-EE" noProof="0" dirty="0"/>
              <a:t>PIF-kuritegu (PIF-direktiivi artikli 4 lõige 3) ja siseriiklik kuritegu (nt ametiseisundi kuritarvitamine) </a:t>
            </a:r>
          </a:p>
          <a:p>
            <a:pPr lvl="2" algn="just">
              <a:buFont typeface="Wingdings" panose="05000000000000000000" pitchFamily="2" charset="2"/>
              <a:buChar char="ü"/>
              <a:defRPr/>
            </a:pPr>
            <a:r>
              <a:rPr lang="et-EE" noProof="0" dirty="0"/>
              <a:t>maksimaalsete karistuste võrdlus</a:t>
            </a:r>
          </a:p>
          <a:p>
            <a:pPr lvl="1" algn="just">
              <a:buFont typeface="Wingdings" panose="05000000000000000000" pitchFamily="2" charset="2"/>
              <a:buChar char="Ø"/>
              <a:defRPr/>
            </a:pPr>
            <a:r>
              <a:rPr lang="et-EE" noProof="0" dirty="0"/>
              <a:t>Pettusega raha välja meelitamine, et anda altkäemaksu ELi agendile, kes toetusi heaks kiidab</a:t>
            </a:r>
          </a:p>
          <a:p>
            <a:pPr lvl="2" algn="just">
              <a:buFont typeface="Wingdings" panose="05000000000000000000" pitchFamily="2" charset="2"/>
              <a:buChar char="ü"/>
              <a:defRPr/>
            </a:pPr>
            <a:r>
              <a:rPr lang="et-EE" noProof="0" dirty="0"/>
              <a:t>pettus = seonduv kuritegu/instrumentaalne kuritegu</a:t>
            </a:r>
          </a:p>
          <a:p>
            <a:pPr lvl="2" algn="just">
              <a:buFont typeface="Wingdings" panose="05000000000000000000" pitchFamily="2" charset="2"/>
              <a:buChar char="ü"/>
              <a:defRPr/>
            </a:pPr>
            <a:r>
              <a:rPr lang="et-EE" noProof="0" dirty="0"/>
              <a:t>maksimaalsete karistuste võrdlus puudub</a:t>
            </a:r>
          </a:p>
          <a:p>
            <a:pPr lvl="1">
              <a:buFont typeface="Wingdings" panose="05000000000000000000" pitchFamily="2" charset="2"/>
              <a:buChar char="ü"/>
              <a:defRPr/>
            </a:pPr>
            <a:endParaRPr lang="et-EE" noProof="0" dirty="0"/>
          </a:p>
          <a:p>
            <a:pPr marL="457200" lvl="1" indent="0">
              <a:buNone/>
              <a:defRPr/>
            </a:pPr>
            <a:endParaRPr lang="et-EE" noProof="0" dirty="0"/>
          </a:p>
          <a:p>
            <a:pPr>
              <a:defRPr/>
            </a:pPr>
            <a:endParaRPr lang="et-EE" noProof="0" dirty="0"/>
          </a:p>
          <a:p>
            <a:pPr>
              <a:defRPr/>
            </a:pPr>
            <a:endParaRPr lang="et-EE" noProof="0" dirty="0"/>
          </a:p>
          <a:p>
            <a:endParaRPr lang="et-EE" noProof="0" dirty="0"/>
          </a:p>
          <a:p>
            <a:endParaRPr lang="et-EE" noProof="0" dirty="0"/>
          </a:p>
        </p:txBody>
      </p:sp>
      <p:sp>
        <p:nvSpPr>
          <p:cNvPr id="4" name="Dia számának helye 3">
            <a:extLst>
              <a:ext uri="{FF2B5EF4-FFF2-40B4-BE49-F238E27FC236}">
                <a16:creationId xmlns:a16="http://schemas.microsoft.com/office/drawing/2014/main" id="{A7EE06F8-0867-4B1E-98E9-3AE23E0C11CB}"/>
              </a:ext>
            </a:extLst>
          </p:cNvPr>
          <p:cNvSpPr>
            <a:spLocks noGrp="1"/>
          </p:cNvSpPr>
          <p:nvPr>
            <p:ph type="sldNum" sz="quarter" idx="12"/>
          </p:nvPr>
        </p:nvSpPr>
        <p:spPr/>
        <p:txBody>
          <a:bodyPr/>
          <a:lstStyle/>
          <a:p>
            <a:fld id="{826CE9DA-0CC2-4A9E-A617-0548961698AD}" type="slidenum">
              <a:rPr lang="de-AT" smtClean="0">
                <a:solidFill>
                  <a:schemeClr val="bg1"/>
                </a:solidFill>
              </a:rPr>
              <a:t>12</a:t>
            </a:fld>
            <a:endParaRPr lang="et-EE" dirty="0">
              <a:solidFill>
                <a:schemeClr val="bg1"/>
              </a:solidFill>
            </a:endParaRPr>
          </a:p>
        </p:txBody>
      </p:sp>
    </p:spTree>
    <p:extLst>
      <p:ext uri="{BB962C8B-B14F-4D97-AF65-F5344CB8AC3E}">
        <p14:creationId xmlns:p14="http://schemas.microsoft.com/office/powerpoint/2010/main" val="4081650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47700" y="365125"/>
            <a:ext cx="10154278" cy="1325563"/>
          </a:xfrm>
        </p:spPr>
        <p:txBody>
          <a:bodyPr/>
          <a:lstStyle/>
          <a:p>
            <a:r>
              <a:rPr lang="et-EE" b="1" noProof="0" dirty="0"/>
              <a:t>Sisuline pädevus VIII - erandid</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47700" y="1574800"/>
            <a:ext cx="10363200" cy="5061131"/>
          </a:xfrm>
        </p:spPr>
        <p:txBody>
          <a:bodyPr>
            <a:normAutofit/>
          </a:bodyPr>
          <a:lstStyle/>
          <a:p>
            <a:pPr marL="0" indent="0" algn="just">
              <a:buNone/>
              <a:defRPr/>
            </a:pPr>
            <a:r>
              <a:rPr lang="et-EE" sz="1400" b="1" dirty="0"/>
              <a:t>Artikkel 25</a:t>
            </a:r>
          </a:p>
          <a:p>
            <a:pPr marL="0" indent="0" algn="just">
              <a:buNone/>
              <a:defRPr/>
            </a:pPr>
            <a:r>
              <a:rPr lang="et-EE" sz="1400" dirty="0"/>
              <a:t>2. Kui artikli 22 kohaldamisalasse kuuluv kuritegu põhjustas või võib kahjustada liidu finantshuve </a:t>
            </a:r>
            <a:r>
              <a:rPr lang="et-EE" sz="1400" b="1" dirty="0"/>
              <a:t>vähem kui 10 000 euro ulatuses</a:t>
            </a:r>
            <a:r>
              <a:rPr lang="et-EE" sz="1400" dirty="0"/>
              <a:t> võib EPPO teostada oma pädevust ainult järgmistel juhtudel: </a:t>
            </a:r>
          </a:p>
          <a:p>
            <a:pPr lvl="1" algn="just">
              <a:buFont typeface="+mj-lt"/>
              <a:buAutoNum type="alphaLcParenR"/>
              <a:defRPr/>
            </a:pPr>
            <a:r>
              <a:rPr lang="et-EE" sz="1200" dirty="0"/>
              <a:t>juhtumil on </a:t>
            </a:r>
            <a:r>
              <a:rPr lang="et-EE" sz="1200" b="1" dirty="0"/>
              <a:t>tagajärjed</a:t>
            </a:r>
            <a:r>
              <a:rPr lang="et-EE" sz="1200" dirty="0"/>
              <a:t> liidu tasandil, mille tõttu tuleb uurimine läbi viia EPPO poolt; või </a:t>
            </a:r>
          </a:p>
          <a:p>
            <a:pPr lvl="1" algn="just">
              <a:buFont typeface="+mj-lt"/>
              <a:buAutoNum type="alphaLcParenR"/>
              <a:defRPr/>
            </a:pPr>
            <a:r>
              <a:rPr lang="et-EE" sz="1200" dirty="0"/>
              <a:t>kuriteo toimepanemises võidakse kahtlustada </a:t>
            </a:r>
            <a:r>
              <a:rPr lang="et-EE" sz="1200" b="1" dirty="0"/>
              <a:t>liidu ametnikke või muid teenistujaid</a:t>
            </a:r>
            <a:r>
              <a:rPr lang="et-EE" sz="1200" dirty="0"/>
              <a:t> või insitutsioonide liikmeid. </a:t>
            </a:r>
          </a:p>
          <a:p>
            <a:pPr marL="0" indent="0" algn="just">
              <a:buNone/>
              <a:defRPr/>
            </a:pPr>
            <a:r>
              <a:rPr lang="et-EE" sz="1400" dirty="0"/>
              <a:t>EPPO konsulteerib vajaduse korral pädevate riigiasutustega või liidu organitega, et teha kindlaks, kas esimese lõigu punktides a ja b sätestatud kriteeriumid on täidetud. </a:t>
            </a:r>
          </a:p>
          <a:p>
            <a:pPr marL="0" indent="0" algn="just">
              <a:buNone/>
              <a:defRPr/>
            </a:pPr>
            <a:r>
              <a:rPr lang="et-EE" sz="1400" dirty="0"/>
              <a:t>3. EPPO ei teosta oma pädevust seoses artikli 22 kohaldamisalasse kuuluva kuriteoga ja saadab pärast pädevate riigiasutustega konsulteerimist kriminaalasja põhjendamatu viivituseta kooskõlas artikliga 34 pädevatele riigiasutustele, kui: </a:t>
            </a:r>
          </a:p>
          <a:p>
            <a:pPr lvl="1" algn="just">
              <a:buFont typeface="+mj-lt"/>
              <a:buAutoNum type="alphaLcParenR"/>
              <a:defRPr/>
            </a:pPr>
            <a:r>
              <a:rPr lang="et-EE" sz="1200" dirty="0"/>
              <a:t>liikmesriigi õiguse kohaselt on artikli 22 lõike 1 kohaldamisalasse kuuluva kuriteo eest ette nähtud maksimaalne karistusmäär </a:t>
            </a:r>
            <a:r>
              <a:rPr lang="et-EE" sz="1200" b="1" dirty="0"/>
              <a:t>on võrdne või väiksem</a:t>
            </a:r>
            <a:r>
              <a:rPr lang="et-EE" sz="1200" dirty="0"/>
              <a:t> kui artikli 22 lõikes 3 osutatud lahutamatult seotud kuriteo eest ette nähtud maksimaalne karistusmäär, välja arvatud juhul, kui viimane oli </a:t>
            </a:r>
            <a:r>
              <a:rPr lang="et-EE" sz="1200" b="1" dirty="0"/>
              <a:t>instrumentaalne</a:t>
            </a:r>
            <a:r>
              <a:rPr lang="et-EE" sz="1200" dirty="0"/>
              <a:t> artikli 22 lõike 1 kohaldamisalasse kuuluva kuriteo toimepanemiseks; või </a:t>
            </a:r>
          </a:p>
          <a:p>
            <a:pPr lvl="1" algn="just">
              <a:buFont typeface="+mj-lt"/>
              <a:buAutoNum type="alphaLcParenR"/>
              <a:defRPr/>
            </a:pPr>
            <a:r>
              <a:rPr lang="et-EE" sz="1200" dirty="0"/>
              <a:t>on alust arvata, et artiklis 22 osutatud kuriteoga liidu finantshuvidele tekitatud või tõenäoliselt tekitatav kahju ei ületa mõnele </a:t>
            </a:r>
            <a:r>
              <a:rPr lang="et-EE" sz="1200" b="1" dirty="0"/>
              <a:t>teisele kannatanule</a:t>
            </a:r>
            <a:r>
              <a:rPr lang="et-EE" sz="1200" dirty="0"/>
              <a:t> tekitatud või tõenäoliselt tekitatavat kahju.</a:t>
            </a:r>
            <a:r>
              <a:rPr lang="et-EE" sz="1200" b="1" dirty="0"/>
              <a:t> </a:t>
            </a:r>
          </a:p>
          <a:p>
            <a:pPr marL="0" indent="0" algn="just">
              <a:buNone/>
              <a:defRPr/>
            </a:pPr>
            <a:r>
              <a:rPr lang="et-EE" sz="1400" dirty="0"/>
              <a:t>Käesoleva lõike esimese lõigu punkti b ei kohaldata direktiivi (EL) 2017/1371 (nagu seda rakendatakse siseriiklikus õiguses) artikli 3 lõike 2 punktides a, b ja d osutatud kuritegude suhtes. </a:t>
            </a:r>
          </a:p>
          <a:p>
            <a:pPr marL="0" indent="0" algn="just">
              <a:buNone/>
              <a:defRPr/>
            </a:pPr>
            <a:r>
              <a:rPr lang="et-EE" sz="1400" dirty="0"/>
              <a:t>4. EPPO võib pädevate riigiasutuste nõusolekul teostada artiklis 22 osutatud kuritegude puhul oma pädevust juhtudel, kus ta tulenevalt käesoleva artikli lõike 3 punkti b kohaldamisest ei saaks muidu pädevust teostada, kui ilmneb, et </a:t>
            </a:r>
            <a:r>
              <a:rPr lang="et-EE" sz="1400" b="1" dirty="0"/>
              <a:t>EPPO on uurimise läbiviimiseks või süüdistuse esitamiseks paremas positsioonis. </a:t>
            </a:r>
            <a:endParaRPr lang="et-EE" sz="1400" b="1" noProof="0" dirty="0"/>
          </a:p>
          <a:p>
            <a:pPr marL="457200" lvl="1" indent="0">
              <a:buNone/>
              <a:defRPr/>
            </a:pPr>
            <a:endParaRPr lang="et-EE" noProof="0" dirty="0"/>
          </a:p>
          <a:p>
            <a:pPr>
              <a:defRPr/>
            </a:pPr>
            <a:endParaRPr lang="et-EE" noProof="0" dirty="0"/>
          </a:p>
          <a:p>
            <a:pPr>
              <a:defRPr/>
            </a:pPr>
            <a:endParaRPr lang="et-EE" noProof="0" dirty="0"/>
          </a:p>
          <a:p>
            <a:endParaRPr lang="et-EE" noProof="0" dirty="0"/>
          </a:p>
          <a:p>
            <a:endParaRPr lang="et-EE" noProof="0" dirty="0"/>
          </a:p>
        </p:txBody>
      </p:sp>
      <p:sp>
        <p:nvSpPr>
          <p:cNvPr id="4" name="Dia számának helye 3">
            <a:extLst>
              <a:ext uri="{FF2B5EF4-FFF2-40B4-BE49-F238E27FC236}">
                <a16:creationId xmlns:a16="http://schemas.microsoft.com/office/drawing/2014/main" id="{CF915442-D8CC-4A0A-8A46-D6487998DB6A}"/>
              </a:ext>
            </a:extLst>
          </p:cNvPr>
          <p:cNvSpPr>
            <a:spLocks noGrp="1"/>
          </p:cNvSpPr>
          <p:nvPr>
            <p:ph type="sldNum" sz="quarter" idx="12"/>
          </p:nvPr>
        </p:nvSpPr>
        <p:spPr/>
        <p:txBody>
          <a:bodyPr/>
          <a:lstStyle/>
          <a:p>
            <a:fld id="{826CE9DA-0CC2-4A9E-A617-0548961698AD}" type="slidenum">
              <a:rPr lang="de-AT" smtClean="0">
                <a:solidFill>
                  <a:schemeClr val="bg1"/>
                </a:solidFill>
              </a:rPr>
              <a:t>13</a:t>
            </a:fld>
            <a:endParaRPr lang="et-EE" dirty="0">
              <a:solidFill>
                <a:schemeClr val="bg1"/>
              </a:solidFill>
            </a:endParaRPr>
          </a:p>
        </p:txBody>
      </p:sp>
    </p:spTree>
    <p:extLst>
      <p:ext uri="{BB962C8B-B14F-4D97-AF65-F5344CB8AC3E}">
        <p14:creationId xmlns:p14="http://schemas.microsoft.com/office/powerpoint/2010/main" val="80426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11293" y="287250"/>
            <a:ext cx="10090685" cy="1325563"/>
          </a:xfrm>
        </p:spPr>
        <p:txBody>
          <a:bodyPr/>
          <a:lstStyle/>
          <a:p>
            <a:r>
              <a:rPr lang="et-EE" b="1" noProof="0" dirty="0"/>
              <a:t>Sisuline pädevus IX - </a:t>
            </a:r>
            <a:r>
              <a:rPr lang="en-US" b="1" noProof="0" dirty="0"/>
              <a:t>	</a:t>
            </a:r>
            <a:r>
              <a:rPr lang="et-EE" b="1" noProof="0" dirty="0"/>
              <a:t>erandid</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531223" y="1808912"/>
            <a:ext cx="10607040" cy="4351338"/>
          </a:xfrm>
        </p:spPr>
        <p:txBody>
          <a:bodyPr>
            <a:normAutofit fontScale="92500" lnSpcReduction="10000"/>
          </a:bodyPr>
          <a:lstStyle/>
          <a:p>
            <a:pPr marL="0" indent="0" algn="just">
              <a:buNone/>
              <a:defRPr/>
            </a:pPr>
            <a:r>
              <a:rPr lang="et-EE" noProof="0" dirty="0"/>
              <a:t>Erandid ja vastuerandid pädevuse teostamisel (Art 25)</a:t>
            </a:r>
          </a:p>
          <a:p>
            <a:pPr algn="just">
              <a:buFont typeface="Wingdings" panose="05000000000000000000" pitchFamily="2" charset="2"/>
              <a:buChar char="Ø"/>
              <a:defRPr/>
            </a:pPr>
            <a:r>
              <a:rPr lang="et-EE" dirty="0"/>
              <a:t> </a:t>
            </a:r>
            <a:r>
              <a:rPr lang="et-EE" b="1" noProof="0" dirty="0"/>
              <a:t>Väikesed juhtumid </a:t>
            </a:r>
            <a:r>
              <a:rPr lang="et-EE" noProof="0" dirty="0"/>
              <a:t>(kahju alla 10 000 euro), välja arvatud juhul, kui</a:t>
            </a:r>
          </a:p>
          <a:p>
            <a:pPr lvl="1" algn="just">
              <a:buFont typeface="Wingdings" panose="05000000000000000000" pitchFamily="2" charset="2"/>
              <a:buChar char="ü"/>
              <a:defRPr/>
            </a:pPr>
            <a:r>
              <a:rPr lang="et-EE" noProof="0" dirty="0"/>
              <a:t>Tagajärjed liidu tasandil</a:t>
            </a:r>
          </a:p>
          <a:p>
            <a:pPr lvl="1" algn="just">
              <a:buFont typeface="Wingdings" panose="05000000000000000000" pitchFamily="2" charset="2"/>
              <a:buChar char="ü"/>
              <a:defRPr/>
            </a:pPr>
            <a:r>
              <a:rPr lang="et-EE" noProof="0" dirty="0"/>
              <a:t>Kahtlustatakse liidu ametnikke jne</a:t>
            </a:r>
          </a:p>
          <a:p>
            <a:pPr algn="just">
              <a:buFont typeface="Wingdings" panose="05000000000000000000" pitchFamily="2" charset="2"/>
              <a:buChar char="Ø"/>
              <a:defRPr/>
            </a:pPr>
            <a:r>
              <a:rPr lang="et-EE" b="1" noProof="0" dirty="0"/>
              <a:t>Lahutamatult seotud kuriteod</a:t>
            </a:r>
            <a:r>
              <a:rPr lang="et-EE" noProof="0" dirty="0"/>
              <a:t>, karistuste võrdlus, välja arvatud juhul kui</a:t>
            </a:r>
          </a:p>
          <a:p>
            <a:pPr lvl="1" algn="just">
              <a:buFont typeface="Wingdings" panose="05000000000000000000" pitchFamily="2" charset="2"/>
              <a:buChar char="ü"/>
              <a:defRPr/>
            </a:pPr>
            <a:r>
              <a:rPr lang="et-EE" noProof="0" dirty="0"/>
              <a:t>Seonduv kuritegu/instrumentaalne kuritegu</a:t>
            </a:r>
          </a:p>
          <a:p>
            <a:pPr algn="just">
              <a:buFont typeface="Wingdings" panose="05000000000000000000" pitchFamily="2" charset="2"/>
              <a:buChar char="Ø"/>
              <a:defRPr/>
            </a:pPr>
            <a:r>
              <a:rPr lang="et-EE" dirty="0"/>
              <a:t>Liidu finantshuvidele tekitatud </a:t>
            </a:r>
            <a:r>
              <a:rPr lang="et-EE" b="1" noProof="0" dirty="0"/>
              <a:t>kahju</a:t>
            </a:r>
            <a:r>
              <a:rPr lang="et-EE" noProof="0" dirty="0"/>
              <a:t> ei ületa mõnele teisele kannatanule tekitatud kahju, välja arvatud juhul kui</a:t>
            </a:r>
          </a:p>
          <a:p>
            <a:pPr lvl="1" algn="just">
              <a:buFont typeface="Wingdings" panose="05000000000000000000" pitchFamily="2" charset="2"/>
              <a:buChar char="ü"/>
              <a:defRPr/>
            </a:pPr>
            <a:r>
              <a:rPr lang="et-EE" noProof="0" dirty="0"/>
              <a:t>Kuludega seotud pettus (Art 3/2/a ja b PIF)</a:t>
            </a:r>
          </a:p>
          <a:p>
            <a:pPr lvl="1" algn="just">
              <a:buFont typeface="Wingdings" panose="05000000000000000000" pitchFamily="2" charset="2"/>
              <a:buChar char="ü"/>
              <a:defRPr/>
            </a:pPr>
            <a:r>
              <a:rPr lang="et-EE" noProof="0" dirty="0"/>
              <a:t>Piiriülesed käibemaksupõhised petuskeemid (Art 3/2/d PIF)</a:t>
            </a:r>
          </a:p>
          <a:p>
            <a:pPr lvl="1" algn="just">
              <a:buFont typeface="Wingdings" panose="05000000000000000000" pitchFamily="2" charset="2"/>
              <a:buChar char="ü"/>
              <a:defRPr/>
            </a:pPr>
            <a:r>
              <a:rPr lang="et-EE" noProof="0" dirty="0"/>
              <a:t> Muudel juhtudel võib EPPO oma pädevust teostada pädevate siseriiklike asutuste nõusolekul</a:t>
            </a:r>
          </a:p>
          <a:p>
            <a:pPr lvl="1">
              <a:buFont typeface="Wingdings" panose="05000000000000000000" pitchFamily="2" charset="2"/>
              <a:buChar char="ü"/>
              <a:defRPr/>
            </a:pPr>
            <a:endParaRPr lang="et-EE" noProof="0" dirty="0"/>
          </a:p>
          <a:p>
            <a:pPr lvl="1">
              <a:buFont typeface="Wingdings" panose="05000000000000000000" pitchFamily="2" charset="2"/>
              <a:buChar char="ü"/>
              <a:defRPr/>
            </a:pPr>
            <a:endParaRPr lang="et-EE" noProof="0" dirty="0"/>
          </a:p>
          <a:p>
            <a:pPr lvl="1">
              <a:buFont typeface="Wingdings" panose="05000000000000000000" pitchFamily="2" charset="2"/>
              <a:buChar char="ü"/>
              <a:defRPr/>
            </a:pPr>
            <a:endParaRPr lang="et-EE" noProof="0" dirty="0"/>
          </a:p>
          <a:p>
            <a:pPr lvl="1">
              <a:buFont typeface="Wingdings" panose="05000000000000000000" pitchFamily="2" charset="2"/>
              <a:buChar char="ü"/>
              <a:defRPr/>
            </a:pPr>
            <a:endParaRPr lang="et-EE" noProof="0" dirty="0"/>
          </a:p>
          <a:p>
            <a:pPr marL="457200" lvl="1" indent="0">
              <a:buNone/>
              <a:defRPr/>
            </a:pPr>
            <a:endParaRPr lang="et-EE" noProof="0" dirty="0"/>
          </a:p>
          <a:p>
            <a:pPr>
              <a:defRPr/>
            </a:pPr>
            <a:endParaRPr lang="et-EE" noProof="0" dirty="0"/>
          </a:p>
          <a:p>
            <a:pPr>
              <a:defRPr/>
            </a:pPr>
            <a:endParaRPr lang="et-EE" noProof="0" dirty="0"/>
          </a:p>
          <a:p>
            <a:endParaRPr lang="et-EE" noProof="0" dirty="0"/>
          </a:p>
          <a:p>
            <a:endParaRPr lang="et-EE" noProof="0" dirty="0"/>
          </a:p>
        </p:txBody>
      </p:sp>
      <p:sp>
        <p:nvSpPr>
          <p:cNvPr id="5" name="Dia számának helye 4">
            <a:extLst>
              <a:ext uri="{FF2B5EF4-FFF2-40B4-BE49-F238E27FC236}">
                <a16:creationId xmlns:a16="http://schemas.microsoft.com/office/drawing/2014/main" id="{969B0308-B531-49D3-B530-C578DABD499A}"/>
              </a:ext>
            </a:extLst>
          </p:cNvPr>
          <p:cNvSpPr>
            <a:spLocks noGrp="1"/>
          </p:cNvSpPr>
          <p:nvPr>
            <p:ph type="sldNum" sz="quarter" idx="12"/>
          </p:nvPr>
        </p:nvSpPr>
        <p:spPr/>
        <p:txBody>
          <a:bodyPr/>
          <a:lstStyle/>
          <a:p>
            <a:fld id="{826CE9DA-0CC2-4A9E-A617-0548961698AD}" type="slidenum">
              <a:rPr lang="de-AT" smtClean="0">
                <a:solidFill>
                  <a:schemeClr val="bg1"/>
                </a:solidFill>
              </a:rPr>
              <a:t>14</a:t>
            </a:fld>
            <a:endParaRPr lang="et-EE" dirty="0">
              <a:solidFill>
                <a:schemeClr val="bg1"/>
              </a:solidFill>
            </a:endParaRPr>
          </a:p>
        </p:txBody>
      </p:sp>
    </p:spTree>
    <p:extLst>
      <p:ext uri="{BB962C8B-B14F-4D97-AF65-F5344CB8AC3E}">
        <p14:creationId xmlns:p14="http://schemas.microsoft.com/office/powerpoint/2010/main" val="1536760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554" name="Titel 1">
            <a:extLst>
              <a:ext uri="{FF2B5EF4-FFF2-40B4-BE49-F238E27FC236}">
                <a16:creationId xmlns:a16="http://schemas.microsoft.com/office/drawing/2014/main" id="{DC099F1B-4867-4428-A572-0777E65F600E}"/>
              </a:ext>
            </a:extLst>
          </p:cNvPr>
          <p:cNvSpPr>
            <a:spLocks noGrp="1"/>
          </p:cNvSpPr>
          <p:nvPr>
            <p:ph type="title"/>
          </p:nvPr>
        </p:nvSpPr>
        <p:spPr>
          <a:xfrm>
            <a:off x="2442926" y="169862"/>
            <a:ext cx="7779843" cy="706437"/>
          </a:xfrm>
        </p:spPr>
        <p:txBody>
          <a:bodyPr>
            <a:normAutofit/>
          </a:bodyPr>
          <a:lstStyle/>
          <a:p>
            <a:pPr algn="ctr"/>
            <a:r>
              <a:rPr lang="et-EE" altLang="de-DE" sz="3600" b="1" noProof="0" dirty="0"/>
              <a:t>EPPO sisulise pädevuse teostamine</a:t>
            </a:r>
          </a:p>
        </p:txBody>
      </p:sp>
      <p:sp>
        <p:nvSpPr>
          <p:cNvPr id="4" name="Rechteck 3">
            <a:extLst>
              <a:ext uri="{FF2B5EF4-FFF2-40B4-BE49-F238E27FC236}">
                <a16:creationId xmlns:a16="http://schemas.microsoft.com/office/drawing/2014/main" id="{8E924E9D-1473-4B5E-84B8-B637E8B0898A}"/>
              </a:ext>
            </a:extLst>
          </p:cNvPr>
          <p:cNvSpPr/>
          <p:nvPr/>
        </p:nvSpPr>
        <p:spPr>
          <a:xfrm>
            <a:off x="4733579" y="944111"/>
            <a:ext cx="2551744" cy="82051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a:t>PIF-kuritegu</a:t>
            </a:r>
            <a:endParaRPr lang="et-EE" dirty="0"/>
          </a:p>
          <a:p>
            <a:pPr algn="ctr">
              <a:defRPr/>
            </a:pPr>
            <a:r>
              <a:rPr lang="et-EE" sz="1600" dirty="0"/>
              <a:t>(Art. 22 § 1)</a:t>
            </a:r>
            <a:r>
              <a:rPr lang="et-EE"/>
              <a:t> </a:t>
            </a:r>
          </a:p>
        </p:txBody>
      </p:sp>
      <p:sp>
        <p:nvSpPr>
          <p:cNvPr id="5" name="Rechteck 4">
            <a:extLst>
              <a:ext uri="{FF2B5EF4-FFF2-40B4-BE49-F238E27FC236}">
                <a16:creationId xmlns:a16="http://schemas.microsoft.com/office/drawing/2014/main" id="{A92855D9-1184-49EF-B043-8D2C71A9811E}"/>
              </a:ext>
            </a:extLst>
          </p:cNvPr>
          <p:cNvSpPr/>
          <p:nvPr/>
        </p:nvSpPr>
        <p:spPr>
          <a:xfrm>
            <a:off x="7755254" y="940934"/>
            <a:ext cx="2160587" cy="82051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a:t>Lahutamatult seotud kuritegu</a:t>
            </a:r>
            <a:endParaRPr lang="et-EE" dirty="0"/>
          </a:p>
          <a:p>
            <a:pPr algn="ctr">
              <a:defRPr/>
            </a:pPr>
            <a:r>
              <a:rPr lang="et-EE" sz="1600" dirty="0"/>
              <a:t>(Art. 22 § 3)</a:t>
            </a:r>
          </a:p>
        </p:txBody>
      </p:sp>
      <p:sp>
        <p:nvSpPr>
          <p:cNvPr id="6" name="Rechteck 5">
            <a:extLst>
              <a:ext uri="{FF2B5EF4-FFF2-40B4-BE49-F238E27FC236}">
                <a16:creationId xmlns:a16="http://schemas.microsoft.com/office/drawing/2014/main" id="{E90BA1E1-7CAB-4A1E-BC1A-DAD019B861A2}"/>
              </a:ext>
            </a:extLst>
          </p:cNvPr>
          <p:cNvSpPr/>
          <p:nvPr/>
        </p:nvSpPr>
        <p:spPr>
          <a:xfrm>
            <a:off x="1346201" y="944110"/>
            <a:ext cx="2892871" cy="79216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dirty="0"/>
              <a:t>PIF-iga seotud organiseeritud kuritegevus</a:t>
            </a:r>
          </a:p>
          <a:p>
            <a:pPr algn="ctr">
              <a:defRPr/>
            </a:pPr>
            <a:r>
              <a:rPr lang="et-EE" sz="1600" dirty="0"/>
              <a:t>(Art. 22 § 2)</a:t>
            </a:r>
          </a:p>
        </p:txBody>
      </p:sp>
      <p:sp>
        <p:nvSpPr>
          <p:cNvPr id="7" name="Flussdiagramm: Alternativer Prozess 6">
            <a:extLst>
              <a:ext uri="{FF2B5EF4-FFF2-40B4-BE49-F238E27FC236}">
                <a16:creationId xmlns:a16="http://schemas.microsoft.com/office/drawing/2014/main" id="{F13564AD-3059-4E82-A97B-A1C1D67EF0C1}"/>
              </a:ext>
            </a:extLst>
          </p:cNvPr>
          <p:cNvSpPr/>
          <p:nvPr/>
        </p:nvSpPr>
        <p:spPr>
          <a:xfrm>
            <a:off x="4921212" y="2152807"/>
            <a:ext cx="2295490" cy="1267619"/>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sz="1400" dirty="0"/>
              <a:t>On alust arvata, et ELile tekitatud kahju ei ületa muud kahju? (Art. 25 § 3 b)</a:t>
            </a:r>
          </a:p>
          <a:p>
            <a:pPr algn="ctr">
              <a:defRPr/>
            </a:pPr>
            <a:r>
              <a:rPr lang="et-EE" sz="1400" dirty="0"/>
              <a:t>Kui tulu on seotud KM-ita</a:t>
            </a:r>
          </a:p>
        </p:txBody>
      </p:sp>
      <p:sp>
        <p:nvSpPr>
          <p:cNvPr id="8" name="Flussdiagramm: Alternativer Prozess 7">
            <a:extLst>
              <a:ext uri="{FF2B5EF4-FFF2-40B4-BE49-F238E27FC236}">
                <a16:creationId xmlns:a16="http://schemas.microsoft.com/office/drawing/2014/main" id="{2A20AF34-6D0E-4208-B805-388596B5461D}"/>
              </a:ext>
            </a:extLst>
          </p:cNvPr>
          <p:cNvSpPr/>
          <p:nvPr/>
        </p:nvSpPr>
        <p:spPr>
          <a:xfrm>
            <a:off x="6028760" y="3755250"/>
            <a:ext cx="1079500" cy="1046162"/>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sz="1200" dirty="0"/>
              <a:t>Siseriiklike</a:t>
            </a:r>
            <a:r>
              <a:rPr lang="et-EE"/>
              <a:t> </a:t>
            </a:r>
            <a:r>
              <a:rPr lang="et-EE" sz="1200" dirty="0"/>
              <a:t>asutuste nõusolek</a:t>
            </a:r>
          </a:p>
          <a:p>
            <a:pPr algn="ctr">
              <a:defRPr/>
            </a:pPr>
            <a:r>
              <a:rPr lang="et-EE" sz="1200" dirty="0"/>
              <a:t>(Art. 25 § 4)</a:t>
            </a:r>
          </a:p>
        </p:txBody>
      </p:sp>
      <p:sp>
        <p:nvSpPr>
          <p:cNvPr id="9" name="Flussdiagramm: Alternativer Prozess 8">
            <a:extLst>
              <a:ext uri="{FF2B5EF4-FFF2-40B4-BE49-F238E27FC236}">
                <a16:creationId xmlns:a16="http://schemas.microsoft.com/office/drawing/2014/main" id="{0C0C5CD2-D741-47B6-96F8-7A0ED3C86E29}"/>
              </a:ext>
            </a:extLst>
          </p:cNvPr>
          <p:cNvSpPr/>
          <p:nvPr/>
        </p:nvSpPr>
        <p:spPr>
          <a:xfrm>
            <a:off x="2623070" y="3679668"/>
            <a:ext cx="2700338" cy="863600"/>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a:t>ELi kahju on suurem kui 10 000 €?</a:t>
            </a:r>
          </a:p>
          <a:p>
            <a:pPr algn="ctr">
              <a:defRPr/>
            </a:pPr>
            <a:r>
              <a:rPr lang="et-EE"/>
              <a:t>(Art. 25 § 2)</a:t>
            </a:r>
          </a:p>
        </p:txBody>
      </p:sp>
      <p:sp>
        <p:nvSpPr>
          <p:cNvPr id="10" name="Flussdiagramm: Alternativer Prozess 9">
            <a:extLst>
              <a:ext uri="{FF2B5EF4-FFF2-40B4-BE49-F238E27FC236}">
                <a16:creationId xmlns:a16="http://schemas.microsoft.com/office/drawing/2014/main" id="{CA30B3A1-61BA-4B0F-AC88-43829A7E06CF}"/>
              </a:ext>
            </a:extLst>
          </p:cNvPr>
          <p:cNvSpPr/>
          <p:nvPr/>
        </p:nvSpPr>
        <p:spPr>
          <a:xfrm>
            <a:off x="3943368" y="4827628"/>
            <a:ext cx="1938337" cy="865187"/>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sz="1600" dirty="0"/>
              <a:t>ELi tagajärjed</a:t>
            </a:r>
            <a:r>
              <a:rPr lang="et-EE"/>
              <a:t> </a:t>
            </a:r>
            <a:r>
              <a:rPr lang="et-EE" sz="1600" dirty="0"/>
              <a:t>või kahtlustatakse</a:t>
            </a:r>
            <a:r>
              <a:rPr lang="et-EE"/>
              <a:t> </a:t>
            </a:r>
            <a:r>
              <a:rPr lang="et-EE" sz="1600" dirty="0"/>
              <a:t>ELi ametnikke?</a:t>
            </a:r>
          </a:p>
        </p:txBody>
      </p:sp>
      <p:cxnSp>
        <p:nvCxnSpPr>
          <p:cNvPr id="12" name="Gerade Verbindung mit Pfeil 11">
            <a:extLst>
              <a:ext uri="{FF2B5EF4-FFF2-40B4-BE49-F238E27FC236}">
                <a16:creationId xmlns:a16="http://schemas.microsoft.com/office/drawing/2014/main" id="{5C54CFD1-3037-445F-93B3-F557800CBE7F}"/>
              </a:ext>
            </a:extLst>
          </p:cNvPr>
          <p:cNvCxnSpPr/>
          <p:nvPr/>
        </p:nvCxnSpPr>
        <p:spPr>
          <a:xfrm>
            <a:off x="6596158" y="3451091"/>
            <a:ext cx="0" cy="292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Gerade Verbindung mit Pfeil 14">
            <a:extLst>
              <a:ext uri="{FF2B5EF4-FFF2-40B4-BE49-F238E27FC236}">
                <a16:creationId xmlns:a16="http://schemas.microsoft.com/office/drawing/2014/main" id="{89E309FE-2C0F-45E1-9A58-2A347EECD183}"/>
              </a:ext>
            </a:extLst>
          </p:cNvPr>
          <p:cNvCxnSpPr>
            <a:cxnSpLocks/>
          </p:cNvCxnSpPr>
          <p:nvPr/>
        </p:nvCxnSpPr>
        <p:spPr>
          <a:xfrm>
            <a:off x="3179414" y="4584844"/>
            <a:ext cx="0" cy="122396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Gerade Verbindung mit Pfeil 17">
            <a:extLst>
              <a:ext uri="{FF2B5EF4-FFF2-40B4-BE49-F238E27FC236}">
                <a16:creationId xmlns:a16="http://schemas.microsoft.com/office/drawing/2014/main" id="{1DD2D531-911E-44DB-B6FF-70C4E8657B31}"/>
              </a:ext>
            </a:extLst>
          </p:cNvPr>
          <p:cNvCxnSpPr>
            <a:cxnSpLocks/>
          </p:cNvCxnSpPr>
          <p:nvPr/>
        </p:nvCxnSpPr>
        <p:spPr>
          <a:xfrm>
            <a:off x="6562726" y="4835147"/>
            <a:ext cx="0" cy="10346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Gerade Verbindung mit Pfeil 20">
            <a:extLst>
              <a:ext uri="{FF2B5EF4-FFF2-40B4-BE49-F238E27FC236}">
                <a16:creationId xmlns:a16="http://schemas.microsoft.com/office/drawing/2014/main" id="{6840981A-E687-4522-AA8C-3FF3D808AA3D}"/>
              </a:ext>
            </a:extLst>
          </p:cNvPr>
          <p:cNvCxnSpPr/>
          <p:nvPr/>
        </p:nvCxnSpPr>
        <p:spPr>
          <a:xfrm>
            <a:off x="5375275" y="5636440"/>
            <a:ext cx="0" cy="2159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Gerade Verbindung mit Pfeil 23">
            <a:extLst>
              <a:ext uri="{FF2B5EF4-FFF2-40B4-BE49-F238E27FC236}">
                <a16:creationId xmlns:a16="http://schemas.microsoft.com/office/drawing/2014/main" id="{C05D4708-4DA3-4C09-89B7-F81786CFA84F}"/>
              </a:ext>
            </a:extLst>
          </p:cNvPr>
          <p:cNvCxnSpPr>
            <a:cxnSpLocks/>
          </p:cNvCxnSpPr>
          <p:nvPr/>
        </p:nvCxnSpPr>
        <p:spPr>
          <a:xfrm>
            <a:off x="5985486" y="1821351"/>
            <a:ext cx="0" cy="2159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Gerade Verbindung mit Pfeil 26">
            <a:extLst>
              <a:ext uri="{FF2B5EF4-FFF2-40B4-BE49-F238E27FC236}">
                <a16:creationId xmlns:a16="http://schemas.microsoft.com/office/drawing/2014/main" id="{190850B7-898E-4AC2-9EE6-FD06AEF3A650}"/>
              </a:ext>
            </a:extLst>
          </p:cNvPr>
          <p:cNvCxnSpPr>
            <a:cxnSpLocks/>
          </p:cNvCxnSpPr>
          <p:nvPr/>
        </p:nvCxnSpPr>
        <p:spPr>
          <a:xfrm>
            <a:off x="3158207" y="1793015"/>
            <a:ext cx="0" cy="2031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Flussdiagramm: Alternativer Prozess 29">
            <a:extLst>
              <a:ext uri="{FF2B5EF4-FFF2-40B4-BE49-F238E27FC236}">
                <a16:creationId xmlns:a16="http://schemas.microsoft.com/office/drawing/2014/main" id="{574C8486-4CB3-44A5-ABFF-9E3B5568E00A}"/>
              </a:ext>
            </a:extLst>
          </p:cNvPr>
          <p:cNvSpPr/>
          <p:nvPr/>
        </p:nvSpPr>
        <p:spPr>
          <a:xfrm>
            <a:off x="2096691" y="2151246"/>
            <a:ext cx="2286000" cy="1154113"/>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sz="1400" dirty="0"/>
              <a:t>Kuritegevuse</a:t>
            </a:r>
            <a:r>
              <a:rPr lang="et-EE" dirty="0"/>
              <a:t> </a:t>
            </a:r>
            <a:r>
              <a:rPr lang="et-EE" sz="1400" dirty="0"/>
              <a:t>kese</a:t>
            </a:r>
            <a:r>
              <a:rPr lang="et-EE" dirty="0"/>
              <a:t> </a:t>
            </a:r>
            <a:r>
              <a:rPr lang="et-EE" sz="1400" dirty="0"/>
              <a:t>on</a:t>
            </a:r>
            <a:r>
              <a:rPr lang="et-EE" dirty="0"/>
              <a:t> </a:t>
            </a:r>
            <a:r>
              <a:rPr lang="et-EE" sz="1400" dirty="0"/>
              <a:t>suunatud</a:t>
            </a:r>
            <a:r>
              <a:rPr lang="et-EE" dirty="0"/>
              <a:t> </a:t>
            </a:r>
            <a:r>
              <a:rPr lang="et-EE" sz="1400" dirty="0"/>
              <a:t>PIF-kuritegude toimepanemisele?</a:t>
            </a:r>
          </a:p>
        </p:txBody>
      </p:sp>
      <p:sp>
        <p:nvSpPr>
          <p:cNvPr id="31" name="Flussdiagramm: Alternativer Prozess 30">
            <a:extLst>
              <a:ext uri="{FF2B5EF4-FFF2-40B4-BE49-F238E27FC236}">
                <a16:creationId xmlns:a16="http://schemas.microsoft.com/office/drawing/2014/main" id="{E14949B8-99BF-4E0C-BFE6-66705F398FF1}"/>
              </a:ext>
            </a:extLst>
          </p:cNvPr>
          <p:cNvSpPr/>
          <p:nvPr/>
        </p:nvSpPr>
        <p:spPr>
          <a:xfrm>
            <a:off x="7479470" y="2428558"/>
            <a:ext cx="1079500" cy="1152525"/>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a:t>Ne bis in idem</a:t>
            </a:r>
          </a:p>
        </p:txBody>
      </p:sp>
      <p:sp>
        <p:nvSpPr>
          <p:cNvPr id="32" name="Flussdiagramm: Alternativer Prozess 31">
            <a:extLst>
              <a:ext uri="{FF2B5EF4-FFF2-40B4-BE49-F238E27FC236}">
                <a16:creationId xmlns:a16="http://schemas.microsoft.com/office/drawing/2014/main" id="{5B475FF7-3317-485C-9EA9-2E890ACFCA5E}"/>
              </a:ext>
            </a:extLst>
          </p:cNvPr>
          <p:cNvSpPr/>
          <p:nvPr/>
        </p:nvSpPr>
        <p:spPr>
          <a:xfrm>
            <a:off x="8821738" y="2399891"/>
            <a:ext cx="1162050" cy="1143000"/>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a:t>Seonduv kuritegu</a:t>
            </a:r>
            <a:endParaRPr lang="et-EE" dirty="0"/>
          </a:p>
        </p:txBody>
      </p:sp>
      <p:sp>
        <p:nvSpPr>
          <p:cNvPr id="33" name="Flussdiagramm: Alternativer Prozess 32">
            <a:extLst>
              <a:ext uri="{FF2B5EF4-FFF2-40B4-BE49-F238E27FC236}">
                <a16:creationId xmlns:a16="http://schemas.microsoft.com/office/drawing/2014/main" id="{E4F082F1-1166-4E0E-8496-C6DFC5C344DB}"/>
              </a:ext>
            </a:extLst>
          </p:cNvPr>
          <p:cNvSpPr/>
          <p:nvPr/>
        </p:nvSpPr>
        <p:spPr>
          <a:xfrm>
            <a:off x="7195635" y="4043910"/>
            <a:ext cx="2373294" cy="1006475"/>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sz="1600" dirty="0"/>
              <a:t>PIF-kuriteo</a:t>
            </a:r>
            <a:r>
              <a:rPr lang="et-EE" dirty="0"/>
              <a:t> </a:t>
            </a:r>
            <a:r>
              <a:rPr lang="et-EE" sz="1600" dirty="0"/>
              <a:t>maksimaalne karistus</a:t>
            </a:r>
            <a:r>
              <a:rPr lang="et-EE" dirty="0"/>
              <a:t> </a:t>
            </a:r>
            <a:r>
              <a:rPr lang="et-EE" sz="1600" dirty="0"/>
              <a:t>on suurem</a:t>
            </a:r>
            <a:r>
              <a:rPr lang="et-EE" dirty="0"/>
              <a:t> </a:t>
            </a:r>
            <a:r>
              <a:rPr lang="et-EE" sz="1600" dirty="0"/>
              <a:t>kui</a:t>
            </a:r>
            <a:r>
              <a:rPr lang="et-EE" dirty="0"/>
              <a:t> </a:t>
            </a:r>
            <a:r>
              <a:rPr lang="et-EE" sz="1600" dirty="0"/>
              <a:t>seotud</a:t>
            </a:r>
            <a:r>
              <a:rPr lang="et-EE" dirty="0"/>
              <a:t> </a:t>
            </a:r>
            <a:r>
              <a:rPr lang="et-EE" sz="1600" dirty="0"/>
              <a:t>kuriteo eest?</a:t>
            </a:r>
          </a:p>
          <a:p>
            <a:pPr algn="ctr">
              <a:defRPr/>
            </a:pPr>
            <a:r>
              <a:rPr lang="et-EE" sz="1600" dirty="0"/>
              <a:t>(Art. 25 § 3 a)</a:t>
            </a:r>
          </a:p>
        </p:txBody>
      </p:sp>
      <p:cxnSp>
        <p:nvCxnSpPr>
          <p:cNvPr id="35" name="Gerade Verbindung mit Pfeil 34">
            <a:extLst>
              <a:ext uri="{FF2B5EF4-FFF2-40B4-BE49-F238E27FC236}">
                <a16:creationId xmlns:a16="http://schemas.microsoft.com/office/drawing/2014/main" id="{942556C8-2189-49C4-8B75-820B5E61F24A}"/>
              </a:ext>
            </a:extLst>
          </p:cNvPr>
          <p:cNvCxnSpPr>
            <a:cxnSpLocks/>
          </p:cNvCxnSpPr>
          <p:nvPr/>
        </p:nvCxnSpPr>
        <p:spPr>
          <a:xfrm flipH="1">
            <a:off x="7952763" y="1765668"/>
            <a:ext cx="288209" cy="6109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Gerade Verbindung mit Pfeil 37">
            <a:extLst>
              <a:ext uri="{FF2B5EF4-FFF2-40B4-BE49-F238E27FC236}">
                <a16:creationId xmlns:a16="http://schemas.microsoft.com/office/drawing/2014/main" id="{EC788D7D-625C-405D-AC93-DB86C8E5F77D}"/>
              </a:ext>
            </a:extLst>
          </p:cNvPr>
          <p:cNvCxnSpPr>
            <a:cxnSpLocks/>
          </p:cNvCxnSpPr>
          <p:nvPr/>
        </p:nvCxnSpPr>
        <p:spPr>
          <a:xfrm>
            <a:off x="8918133" y="1755354"/>
            <a:ext cx="368176" cy="62127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Gerade Verbindung mit Pfeil 40">
            <a:extLst>
              <a:ext uri="{FF2B5EF4-FFF2-40B4-BE49-F238E27FC236}">
                <a16:creationId xmlns:a16="http://schemas.microsoft.com/office/drawing/2014/main" id="{889010EF-4913-4CAD-B3C7-B99D98BB999E}"/>
              </a:ext>
            </a:extLst>
          </p:cNvPr>
          <p:cNvCxnSpPr>
            <a:cxnSpLocks/>
          </p:cNvCxnSpPr>
          <p:nvPr/>
        </p:nvCxnSpPr>
        <p:spPr>
          <a:xfrm>
            <a:off x="4555236" y="2971892"/>
            <a:ext cx="28505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Gerade Verbindung mit Pfeil 45">
            <a:extLst>
              <a:ext uri="{FF2B5EF4-FFF2-40B4-BE49-F238E27FC236}">
                <a16:creationId xmlns:a16="http://schemas.microsoft.com/office/drawing/2014/main" id="{1D473890-DB2C-40AB-9580-7732413C33A0}"/>
              </a:ext>
            </a:extLst>
          </p:cNvPr>
          <p:cNvCxnSpPr>
            <a:cxnSpLocks/>
          </p:cNvCxnSpPr>
          <p:nvPr/>
        </p:nvCxnSpPr>
        <p:spPr>
          <a:xfrm flipH="1">
            <a:off x="4345658" y="3408617"/>
            <a:ext cx="387921" cy="18030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Gerade Verbindung mit Pfeil 52">
            <a:extLst>
              <a:ext uri="{FF2B5EF4-FFF2-40B4-BE49-F238E27FC236}">
                <a16:creationId xmlns:a16="http://schemas.microsoft.com/office/drawing/2014/main" id="{81F5240D-1CFF-470D-A638-AF84BF7B3A23}"/>
              </a:ext>
            </a:extLst>
          </p:cNvPr>
          <p:cNvCxnSpPr>
            <a:cxnSpLocks/>
          </p:cNvCxnSpPr>
          <p:nvPr/>
        </p:nvCxnSpPr>
        <p:spPr>
          <a:xfrm>
            <a:off x="7747000" y="5114965"/>
            <a:ext cx="8254" cy="7373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Gerade Verbindung mit Pfeil 54">
            <a:extLst>
              <a:ext uri="{FF2B5EF4-FFF2-40B4-BE49-F238E27FC236}">
                <a16:creationId xmlns:a16="http://schemas.microsoft.com/office/drawing/2014/main" id="{08FAA1F6-4348-4B70-80AB-0CD6C383F356}"/>
              </a:ext>
            </a:extLst>
          </p:cNvPr>
          <p:cNvCxnSpPr/>
          <p:nvPr/>
        </p:nvCxnSpPr>
        <p:spPr>
          <a:xfrm>
            <a:off x="7747000" y="3684806"/>
            <a:ext cx="0" cy="2889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Gerade Verbindung mit Pfeil 58">
            <a:extLst>
              <a:ext uri="{FF2B5EF4-FFF2-40B4-BE49-F238E27FC236}">
                <a16:creationId xmlns:a16="http://schemas.microsoft.com/office/drawing/2014/main" id="{67185AC9-F38F-40AE-9916-0F1BADE79C86}"/>
              </a:ext>
            </a:extLst>
          </p:cNvPr>
          <p:cNvCxnSpPr/>
          <p:nvPr/>
        </p:nvCxnSpPr>
        <p:spPr>
          <a:xfrm>
            <a:off x="9551988" y="4076700"/>
            <a:ext cx="0" cy="20891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 name="Abgerundetes Rechteck 59">
            <a:extLst>
              <a:ext uri="{FF2B5EF4-FFF2-40B4-BE49-F238E27FC236}">
                <a16:creationId xmlns:a16="http://schemas.microsoft.com/office/drawing/2014/main" id="{67728338-EFA9-478B-821C-11B5E7934DD4}"/>
              </a:ext>
            </a:extLst>
          </p:cNvPr>
          <p:cNvSpPr/>
          <p:nvPr/>
        </p:nvSpPr>
        <p:spPr>
          <a:xfrm>
            <a:off x="2322513" y="5897830"/>
            <a:ext cx="7659687" cy="40003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t-EE" b="1" dirty="0"/>
              <a:t>EPPO</a:t>
            </a:r>
            <a:r>
              <a:rPr lang="et-EE" dirty="0"/>
              <a:t> </a:t>
            </a:r>
            <a:r>
              <a:rPr lang="et-EE" b="1" dirty="0"/>
              <a:t>võib</a:t>
            </a:r>
            <a:r>
              <a:rPr lang="et-EE" dirty="0"/>
              <a:t> </a:t>
            </a:r>
            <a:r>
              <a:rPr lang="et-EE" b="1" dirty="0"/>
              <a:t>pädevust teostada</a:t>
            </a:r>
          </a:p>
        </p:txBody>
      </p:sp>
      <p:sp>
        <p:nvSpPr>
          <p:cNvPr id="23580" name="Textfeld 61">
            <a:extLst>
              <a:ext uri="{FF2B5EF4-FFF2-40B4-BE49-F238E27FC236}">
                <a16:creationId xmlns:a16="http://schemas.microsoft.com/office/drawing/2014/main" id="{56AE8A2D-FD52-496D-BFE6-BB2E4D30765D}"/>
              </a:ext>
            </a:extLst>
          </p:cNvPr>
          <p:cNvSpPr txBox="1">
            <a:spLocks noChangeArrowheads="1"/>
          </p:cNvSpPr>
          <p:nvPr/>
        </p:nvSpPr>
        <p:spPr bwMode="auto">
          <a:xfrm>
            <a:off x="7879114" y="5149330"/>
            <a:ext cx="927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t-EE" altLang="de-DE" sz="1600"/>
              <a:t>jah</a:t>
            </a:r>
          </a:p>
        </p:txBody>
      </p:sp>
      <p:sp>
        <p:nvSpPr>
          <p:cNvPr id="23582" name="Textfeld 63">
            <a:extLst>
              <a:ext uri="{FF2B5EF4-FFF2-40B4-BE49-F238E27FC236}">
                <a16:creationId xmlns:a16="http://schemas.microsoft.com/office/drawing/2014/main" id="{F4D16A29-EFAF-4968-AF75-911FBF21CB39}"/>
              </a:ext>
            </a:extLst>
          </p:cNvPr>
          <p:cNvSpPr txBox="1">
            <a:spLocks noChangeArrowheads="1"/>
          </p:cNvSpPr>
          <p:nvPr/>
        </p:nvSpPr>
        <p:spPr bwMode="auto">
          <a:xfrm>
            <a:off x="6072982" y="3439957"/>
            <a:ext cx="468312"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t-EE" altLang="de-DE" sz="1600" dirty="0"/>
              <a:t>jah</a:t>
            </a:r>
          </a:p>
          <a:p>
            <a:endParaRPr lang="et-EE" altLang="de-DE" dirty="0"/>
          </a:p>
        </p:txBody>
      </p:sp>
      <p:sp>
        <p:nvSpPr>
          <p:cNvPr id="23583" name="Textfeld 64">
            <a:extLst>
              <a:ext uri="{FF2B5EF4-FFF2-40B4-BE49-F238E27FC236}">
                <a16:creationId xmlns:a16="http://schemas.microsoft.com/office/drawing/2014/main" id="{3E9D0629-0AA0-4784-9A29-90CDCAADED56}"/>
              </a:ext>
            </a:extLst>
          </p:cNvPr>
          <p:cNvSpPr txBox="1">
            <a:spLocks noChangeArrowheads="1"/>
          </p:cNvSpPr>
          <p:nvPr/>
        </p:nvSpPr>
        <p:spPr bwMode="auto">
          <a:xfrm>
            <a:off x="4572853" y="3351882"/>
            <a:ext cx="451239"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t-EE" altLang="de-DE" sz="1600"/>
              <a:t>ei</a:t>
            </a:r>
          </a:p>
        </p:txBody>
      </p:sp>
      <p:sp>
        <p:nvSpPr>
          <p:cNvPr id="23584" name="Textfeld 66">
            <a:extLst>
              <a:ext uri="{FF2B5EF4-FFF2-40B4-BE49-F238E27FC236}">
                <a16:creationId xmlns:a16="http://schemas.microsoft.com/office/drawing/2014/main" id="{4FF4B109-43B6-4E04-BE8F-756E5A583D36}"/>
              </a:ext>
            </a:extLst>
          </p:cNvPr>
          <p:cNvSpPr txBox="1">
            <a:spLocks noChangeArrowheads="1"/>
          </p:cNvSpPr>
          <p:nvPr/>
        </p:nvSpPr>
        <p:spPr bwMode="auto">
          <a:xfrm>
            <a:off x="6557078" y="4999873"/>
            <a:ext cx="5762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t-EE" altLang="de-DE" sz="1600" dirty="0"/>
              <a:t>jah</a:t>
            </a:r>
          </a:p>
        </p:txBody>
      </p:sp>
      <p:sp>
        <p:nvSpPr>
          <p:cNvPr id="23585" name="Textfeld 67">
            <a:extLst>
              <a:ext uri="{FF2B5EF4-FFF2-40B4-BE49-F238E27FC236}">
                <a16:creationId xmlns:a16="http://schemas.microsoft.com/office/drawing/2014/main" id="{BE7B06D7-3564-4276-8B7B-80C964F9B61A}"/>
              </a:ext>
            </a:extLst>
          </p:cNvPr>
          <p:cNvSpPr txBox="1">
            <a:spLocks noChangeArrowheads="1"/>
          </p:cNvSpPr>
          <p:nvPr/>
        </p:nvSpPr>
        <p:spPr bwMode="auto">
          <a:xfrm>
            <a:off x="4809173" y="5619686"/>
            <a:ext cx="496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t-EE" altLang="de-DE" sz="1600" dirty="0"/>
              <a:t>jah</a:t>
            </a:r>
          </a:p>
        </p:txBody>
      </p:sp>
      <p:cxnSp>
        <p:nvCxnSpPr>
          <p:cNvPr id="70" name="Gerade Verbindung mit Pfeil 69">
            <a:extLst>
              <a:ext uri="{FF2B5EF4-FFF2-40B4-BE49-F238E27FC236}">
                <a16:creationId xmlns:a16="http://schemas.microsoft.com/office/drawing/2014/main" id="{A7568D26-66B4-49CA-A4D8-3BCD4A5D4DE1}"/>
              </a:ext>
            </a:extLst>
          </p:cNvPr>
          <p:cNvCxnSpPr/>
          <p:nvPr/>
        </p:nvCxnSpPr>
        <p:spPr>
          <a:xfrm>
            <a:off x="4808538" y="4605833"/>
            <a:ext cx="0" cy="1444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587" name="Textfeld 72">
            <a:extLst>
              <a:ext uri="{FF2B5EF4-FFF2-40B4-BE49-F238E27FC236}">
                <a16:creationId xmlns:a16="http://schemas.microsoft.com/office/drawing/2014/main" id="{A7AD2664-FBA3-4F0D-998A-E95E36DEE057}"/>
              </a:ext>
            </a:extLst>
          </p:cNvPr>
          <p:cNvSpPr txBox="1">
            <a:spLocks noChangeArrowheads="1"/>
          </p:cNvSpPr>
          <p:nvPr/>
        </p:nvSpPr>
        <p:spPr bwMode="auto">
          <a:xfrm>
            <a:off x="4840289" y="4516843"/>
            <a:ext cx="498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t-EE" altLang="de-DE" sz="1600" dirty="0"/>
              <a:t>ei</a:t>
            </a:r>
          </a:p>
        </p:txBody>
      </p:sp>
      <p:sp>
        <p:nvSpPr>
          <p:cNvPr id="23588" name="Foliennummernplatzhalter 10">
            <a:extLst>
              <a:ext uri="{FF2B5EF4-FFF2-40B4-BE49-F238E27FC236}">
                <a16:creationId xmlns:a16="http://schemas.microsoft.com/office/drawing/2014/main" id="{F868D991-6468-48D0-B6B0-B02DBCE1C4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F626B00-5734-49F6-8F09-6C6DC0A3F9EC}" type="slidenum">
              <a:rPr lang="fr-FR" altLang="de-DE">
                <a:solidFill>
                  <a:schemeClr val="bg1"/>
                </a:solidFill>
              </a:rPr>
              <a:pPr/>
              <a:t>15</a:t>
            </a:fld>
            <a:endParaRPr lang="et-EE" altLang="de-DE">
              <a:solidFill>
                <a:schemeClr val="bg1"/>
              </a:solidFill>
            </a:endParaRPr>
          </a:p>
        </p:txBody>
      </p:sp>
      <p:sp>
        <p:nvSpPr>
          <p:cNvPr id="13" name="Textfeld 12">
            <a:extLst>
              <a:ext uri="{FF2B5EF4-FFF2-40B4-BE49-F238E27FC236}">
                <a16:creationId xmlns:a16="http://schemas.microsoft.com/office/drawing/2014/main" id="{CF96140F-C967-477D-AA1E-9878DD373241}"/>
              </a:ext>
            </a:extLst>
          </p:cNvPr>
          <p:cNvSpPr txBox="1"/>
          <p:nvPr/>
        </p:nvSpPr>
        <p:spPr>
          <a:xfrm>
            <a:off x="4444842" y="2628446"/>
            <a:ext cx="612775" cy="338554"/>
          </a:xfrm>
          <a:prstGeom prst="rect">
            <a:avLst/>
          </a:prstGeom>
          <a:noFill/>
        </p:spPr>
        <p:txBody>
          <a:bodyPr wrap="square" rtlCol="0">
            <a:spAutoFit/>
          </a:bodyPr>
          <a:lstStyle/>
          <a:p>
            <a:r>
              <a:rPr lang="et-EE" sz="1600" dirty="0"/>
              <a:t>jah</a:t>
            </a:r>
          </a:p>
        </p:txBody>
      </p:sp>
      <p:sp>
        <p:nvSpPr>
          <p:cNvPr id="23" name="Additionszeichen 22">
            <a:extLst>
              <a:ext uri="{FF2B5EF4-FFF2-40B4-BE49-F238E27FC236}">
                <a16:creationId xmlns:a16="http://schemas.microsoft.com/office/drawing/2014/main" id="{8F015443-BB71-4602-ADAB-D9916377FB1F}"/>
              </a:ext>
            </a:extLst>
          </p:cNvPr>
          <p:cNvSpPr/>
          <p:nvPr/>
        </p:nvSpPr>
        <p:spPr>
          <a:xfrm>
            <a:off x="7323589" y="1500065"/>
            <a:ext cx="276837" cy="321286"/>
          </a:xfrm>
          <a:prstGeom prst="mathPl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sp>
        <p:nvSpPr>
          <p:cNvPr id="39" name="Textfeld 38">
            <a:extLst>
              <a:ext uri="{FF2B5EF4-FFF2-40B4-BE49-F238E27FC236}">
                <a16:creationId xmlns:a16="http://schemas.microsoft.com/office/drawing/2014/main" id="{125A64EC-F180-47EE-AD76-03BA67D51D2A}"/>
              </a:ext>
            </a:extLst>
          </p:cNvPr>
          <p:cNvSpPr txBox="1"/>
          <p:nvPr/>
        </p:nvSpPr>
        <p:spPr>
          <a:xfrm>
            <a:off x="3122710" y="4849791"/>
            <a:ext cx="880891" cy="338554"/>
          </a:xfrm>
          <a:prstGeom prst="rect">
            <a:avLst/>
          </a:prstGeom>
          <a:noFill/>
        </p:spPr>
        <p:txBody>
          <a:bodyPr wrap="square" rtlCol="0">
            <a:spAutoFit/>
          </a:bodyPr>
          <a:lstStyle/>
          <a:p>
            <a:r>
              <a:rPr lang="et-EE" sz="1600" dirty="0"/>
              <a:t>jah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01629" y="314324"/>
            <a:ext cx="10515600" cy="1325563"/>
          </a:xfrm>
        </p:spPr>
        <p:txBody>
          <a:bodyPr/>
          <a:lstStyle/>
          <a:p>
            <a:r>
              <a:rPr lang="et-EE" b="1" noProof="0" dirty="0"/>
              <a:t>Sisuline pädevus X - eriarvamused</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01629" y="1822449"/>
            <a:ext cx="10130494" cy="4351338"/>
          </a:xfrm>
        </p:spPr>
        <p:txBody>
          <a:bodyPr>
            <a:normAutofit/>
          </a:bodyPr>
          <a:lstStyle/>
          <a:p>
            <a:pPr marL="457200" lvl="1" indent="0" algn="just">
              <a:buNone/>
              <a:defRPr/>
            </a:pPr>
            <a:r>
              <a:rPr lang="et-EE" b="1" noProof="0" dirty="0"/>
              <a:t>Artikkel 25</a:t>
            </a:r>
          </a:p>
          <a:p>
            <a:pPr marL="914400" lvl="1" indent="-457200" algn="just">
              <a:buFont typeface="+mj-lt"/>
              <a:buAutoNum type="arabicPeriod" startAt="6"/>
              <a:defRPr/>
            </a:pPr>
            <a:r>
              <a:rPr lang="et-EE" dirty="0"/>
              <a:t>Kui EPPO ja liikmesriigi prokuratuur on eriarvamusel küsimuses, kas kuritegu kuulub artikli </a:t>
            </a:r>
            <a:r>
              <a:rPr lang="et-EE" b="1" dirty="0"/>
              <a:t>22 lõigete 2</a:t>
            </a:r>
            <a:r>
              <a:rPr lang="et-EE" dirty="0"/>
              <a:t> või </a:t>
            </a:r>
            <a:r>
              <a:rPr lang="et-EE" b="1" dirty="0"/>
              <a:t>3</a:t>
            </a:r>
            <a:r>
              <a:rPr lang="et-EE" dirty="0"/>
              <a:t> või artikli </a:t>
            </a:r>
            <a:r>
              <a:rPr lang="et-EE" b="1" dirty="0"/>
              <a:t>25 lõigete 2 </a:t>
            </a:r>
            <a:r>
              <a:rPr lang="et-EE" dirty="0"/>
              <a:t>või </a:t>
            </a:r>
            <a:r>
              <a:rPr lang="et-EE" b="1" dirty="0"/>
              <a:t>3</a:t>
            </a:r>
            <a:r>
              <a:rPr lang="et-EE" dirty="0"/>
              <a:t> kohaldamisalasse, </a:t>
            </a:r>
            <a:r>
              <a:rPr lang="et-EE" b="1" dirty="0"/>
              <a:t>teeb riigiasutus</a:t>
            </a:r>
            <a:r>
              <a:rPr lang="et-EE" dirty="0"/>
              <a:t>,</a:t>
            </a:r>
            <a:r>
              <a:rPr lang="et-EE" b="1" dirty="0"/>
              <a:t> </a:t>
            </a:r>
            <a:r>
              <a:rPr lang="et-EE" dirty="0"/>
              <a:t>kes on pädev tegema otsust liikmesriigi tasandil süüdistuse esitamise pädevuse andmise kohta, </a:t>
            </a:r>
            <a:r>
              <a:rPr lang="et-EE" b="1" dirty="0"/>
              <a:t>otsuse selle kohta, kes on pädev uurimist läbi viima. </a:t>
            </a:r>
            <a:r>
              <a:rPr lang="et-EE" dirty="0"/>
              <a:t>Liikmesriigid määravad kindlaks liikmesriigi asutuse, kes teeb otsuse pädevuse andmise kohta.</a:t>
            </a:r>
            <a:endParaRPr lang="et-EE" noProof="0" dirty="0"/>
          </a:p>
          <a:p>
            <a:pPr lvl="1">
              <a:buFont typeface="Wingdings" panose="05000000000000000000" pitchFamily="2" charset="2"/>
              <a:buChar char="ü"/>
              <a:defRPr/>
            </a:pPr>
            <a:endParaRPr lang="et-EE" noProof="0" dirty="0"/>
          </a:p>
          <a:p>
            <a:pPr lvl="1">
              <a:buFont typeface="Wingdings" panose="05000000000000000000" pitchFamily="2" charset="2"/>
              <a:buChar char="ü"/>
              <a:defRPr/>
            </a:pPr>
            <a:endParaRPr lang="et-EE" noProof="0" dirty="0"/>
          </a:p>
          <a:p>
            <a:pPr lvl="1">
              <a:buFont typeface="Wingdings" panose="05000000000000000000" pitchFamily="2" charset="2"/>
              <a:buChar char="ü"/>
              <a:defRPr/>
            </a:pPr>
            <a:endParaRPr lang="et-EE" noProof="0" dirty="0"/>
          </a:p>
          <a:p>
            <a:pPr marL="457200" lvl="1" indent="0">
              <a:buNone/>
              <a:defRPr/>
            </a:pPr>
            <a:endParaRPr lang="et-EE" noProof="0" dirty="0"/>
          </a:p>
          <a:p>
            <a:pPr>
              <a:defRPr/>
            </a:pPr>
            <a:endParaRPr lang="et-EE" noProof="0" dirty="0"/>
          </a:p>
          <a:p>
            <a:pPr>
              <a:defRPr/>
            </a:pPr>
            <a:endParaRPr lang="et-EE" noProof="0" dirty="0"/>
          </a:p>
          <a:p>
            <a:endParaRPr lang="et-EE" noProof="0" dirty="0"/>
          </a:p>
          <a:p>
            <a:endParaRPr lang="et-EE" noProof="0" dirty="0"/>
          </a:p>
        </p:txBody>
      </p:sp>
      <p:sp>
        <p:nvSpPr>
          <p:cNvPr id="4" name="Dia számának helye 3">
            <a:extLst>
              <a:ext uri="{FF2B5EF4-FFF2-40B4-BE49-F238E27FC236}">
                <a16:creationId xmlns:a16="http://schemas.microsoft.com/office/drawing/2014/main" id="{1222B1E8-8276-4E90-B350-E5BAB4D7AC2C}"/>
              </a:ext>
            </a:extLst>
          </p:cNvPr>
          <p:cNvSpPr>
            <a:spLocks noGrp="1"/>
          </p:cNvSpPr>
          <p:nvPr>
            <p:ph type="sldNum" sz="quarter" idx="12"/>
          </p:nvPr>
        </p:nvSpPr>
        <p:spPr/>
        <p:txBody>
          <a:bodyPr/>
          <a:lstStyle/>
          <a:p>
            <a:fld id="{826CE9DA-0CC2-4A9E-A617-0548961698AD}" type="slidenum">
              <a:rPr lang="de-AT" smtClean="0">
                <a:solidFill>
                  <a:schemeClr val="bg1"/>
                </a:solidFill>
              </a:rPr>
              <a:t>16</a:t>
            </a:fld>
            <a:endParaRPr lang="et-EE" dirty="0">
              <a:solidFill>
                <a:schemeClr val="bg1"/>
              </a:solidFill>
            </a:endParaRPr>
          </a:p>
        </p:txBody>
      </p:sp>
    </p:spTree>
    <p:extLst>
      <p:ext uri="{BB962C8B-B14F-4D97-AF65-F5344CB8AC3E}">
        <p14:creationId xmlns:p14="http://schemas.microsoft.com/office/powerpoint/2010/main" val="2387299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87329" y="414016"/>
            <a:ext cx="10515600" cy="1325563"/>
          </a:xfrm>
        </p:spPr>
        <p:txBody>
          <a:bodyPr/>
          <a:lstStyle/>
          <a:p>
            <a:r>
              <a:rPr lang="et-EE" b="1" noProof="0" dirty="0"/>
              <a:t>Sisuline pädevus </a:t>
            </a:r>
            <a:r>
              <a:rPr lang="et-EE" b="1" dirty="0"/>
              <a:t>XI - e</a:t>
            </a:r>
            <a:r>
              <a:rPr lang="et-EE" b="1" noProof="0" dirty="0"/>
              <a:t>riarvamused</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87329" y="1739579"/>
            <a:ext cx="9930775" cy="4351338"/>
          </a:xfrm>
        </p:spPr>
        <p:txBody>
          <a:bodyPr>
            <a:normAutofit/>
          </a:bodyPr>
          <a:lstStyle/>
          <a:p>
            <a:pPr algn="just">
              <a:buFont typeface="Wingdings" panose="05000000000000000000" pitchFamily="2" charset="2"/>
              <a:buChar char="Ø"/>
              <a:defRPr/>
            </a:pPr>
            <a:r>
              <a:rPr lang="et-EE" b="1" dirty="0"/>
              <a:t>Riigiasutused</a:t>
            </a:r>
            <a:r>
              <a:rPr lang="et-EE" dirty="0"/>
              <a:t>, </a:t>
            </a:r>
            <a:r>
              <a:rPr lang="et-EE" noProof="0" dirty="0"/>
              <a:t>kes lahendavad EPPO ja liikmesriigi prokuratuuri vahelisi erimeelsusi järgmistes küsimustes (Art. 25 § 6)</a:t>
            </a:r>
          </a:p>
          <a:p>
            <a:pPr lvl="1" algn="just">
              <a:buFont typeface="Wingdings" panose="05000000000000000000" pitchFamily="2" charset="2"/>
              <a:buChar char="ü"/>
              <a:defRPr/>
            </a:pPr>
            <a:r>
              <a:rPr lang="et-EE" noProof="0" dirty="0"/>
              <a:t>Organiseeritud kuritegevus ja kuritegevuse kese (Art. 22 § 2)</a:t>
            </a:r>
          </a:p>
          <a:p>
            <a:pPr lvl="1" algn="just">
              <a:buFont typeface="Wingdings" panose="05000000000000000000" pitchFamily="2" charset="2"/>
              <a:buChar char="ü"/>
              <a:defRPr/>
            </a:pPr>
            <a:r>
              <a:rPr lang="et-EE" noProof="0" dirty="0"/>
              <a:t>Lahutamatult seotud kuritegu, sealhulgas karistuste võrdlus (Art. 22 § 3, Art. 25 § 3/a)</a:t>
            </a:r>
          </a:p>
          <a:p>
            <a:pPr lvl="1" algn="just">
              <a:buFont typeface="Wingdings" panose="05000000000000000000" pitchFamily="2" charset="2"/>
              <a:buChar char="ü"/>
              <a:defRPr/>
            </a:pPr>
            <a:r>
              <a:rPr lang="et-EE" noProof="0" dirty="0"/>
              <a:t>Väikesed juhtumid (Art. 25 § 2)</a:t>
            </a:r>
          </a:p>
          <a:p>
            <a:pPr lvl="1" algn="just">
              <a:buFont typeface="Wingdings" panose="05000000000000000000" pitchFamily="2" charset="2"/>
              <a:buChar char="ü"/>
              <a:defRPr/>
            </a:pPr>
            <a:r>
              <a:rPr lang="et-EE" noProof="0" dirty="0"/>
              <a:t>ELile ja teistele kannatanutele tekitatud kahjude võrdlus (art 25 § 3/b)</a:t>
            </a:r>
          </a:p>
          <a:p>
            <a:pPr algn="just">
              <a:buFont typeface="Wingdings" panose="05000000000000000000" pitchFamily="2" charset="2"/>
              <a:buChar char="Ø"/>
              <a:defRPr/>
            </a:pPr>
            <a:r>
              <a:rPr lang="et-EE" b="1" noProof="0" dirty="0"/>
              <a:t>Liikmesriigi </a:t>
            </a:r>
            <a:r>
              <a:rPr lang="et-EE" noProof="0" dirty="0"/>
              <a:t>määratud riigiasutus (nt riigi peaprokurör)</a:t>
            </a:r>
          </a:p>
          <a:p>
            <a:pPr algn="just">
              <a:buFont typeface="Wingdings" panose="05000000000000000000" pitchFamily="2" charset="2"/>
              <a:buChar char="Ø"/>
              <a:defRPr/>
            </a:pPr>
            <a:r>
              <a:rPr lang="et-EE" b="1" noProof="0" dirty="0"/>
              <a:t>Liikmesriigil puudub pädevus</a:t>
            </a:r>
            <a:r>
              <a:rPr lang="et-EE" noProof="0" dirty="0"/>
              <a:t> otsustada, kas tegu on PIF-kuriteoga või mitte (Art. 22 § 1)</a:t>
            </a:r>
          </a:p>
          <a:p>
            <a:pPr lvl="1">
              <a:buFont typeface="Wingdings" panose="05000000000000000000" pitchFamily="2" charset="2"/>
              <a:buChar char="ü"/>
              <a:defRPr/>
            </a:pPr>
            <a:endParaRPr lang="et-EE" noProof="0" dirty="0"/>
          </a:p>
          <a:p>
            <a:pPr lvl="1">
              <a:buFont typeface="Wingdings" panose="05000000000000000000" pitchFamily="2" charset="2"/>
              <a:buChar char="ü"/>
              <a:defRPr/>
            </a:pPr>
            <a:endParaRPr lang="et-EE" noProof="0" dirty="0"/>
          </a:p>
          <a:p>
            <a:pPr lvl="1">
              <a:buFont typeface="Wingdings" panose="05000000000000000000" pitchFamily="2" charset="2"/>
              <a:buChar char="ü"/>
              <a:defRPr/>
            </a:pPr>
            <a:endParaRPr lang="et-EE" noProof="0" dirty="0"/>
          </a:p>
          <a:p>
            <a:pPr lvl="1">
              <a:buFont typeface="Wingdings" panose="05000000000000000000" pitchFamily="2" charset="2"/>
              <a:buChar char="ü"/>
              <a:defRPr/>
            </a:pPr>
            <a:endParaRPr lang="et-EE" noProof="0" dirty="0"/>
          </a:p>
          <a:p>
            <a:pPr marL="457200" lvl="1" indent="0">
              <a:buNone/>
              <a:defRPr/>
            </a:pPr>
            <a:endParaRPr lang="et-EE" noProof="0" dirty="0"/>
          </a:p>
          <a:p>
            <a:pPr>
              <a:defRPr/>
            </a:pPr>
            <a:endParaRPr lang="et-EE" noProof="0" dirty="0"/>
          </a:p>
          <a:p>
            <a:pPr>
              <a:defRPr/>
            </a:pPr>
            <a:endParaRPr lang="et-EE" noProof="0" dirty="0"/>
          </a:p>
          <a:p>
            <a:endParaRPr lang="et-EE" noProof="0" dirty="0"/>
          </a:p>
          <a:p>
            <a:endParaRPr lang="et-EE" noProof="0" dirty="0"/>
          </a:p>
        </p:txBody>
      </p:sp>
      <p:sp>
        <p:nvSpPr>
          <p:cNvPr id="4" name="Dia számának helye 3">
            <a:extLst>
              <a:ext uri="{FF2B5EF4-FFF2-40B4-BE49-F238E27FC236}">
                <a16:creationId xmlns:a16="http://schemas.microsoft.com/office/drawing/2014/main" id="{F1B62750-35F7-49C5-8B55-0E558C6F9E7B}"/>
              </a:ext>
            </a:extLst>
          </p:cNvPr>
          <p:cNvSpPr>
            <a:spLocks noGrp="1"/>
          </p:cNvSpPr>
          <p:nvPr>
            <p:ph type="sldNum" sz="quarter" idx="12"/>
          </p:nvPr>
        </p:nvSpPr>
        <p:spPr/>
        <p:txBody>
          <a:bodyPr/>
          <a:lstStyle/>
          <a:p>
            <a:fld id="{826CE9DA-0CC2-4A9E-A617-0548961698AD}" type="slidenum">
              <a:rPr lang="de-AT" smtClean="0">
                <a:solidFill>
                  <a:schemeClr val="bg1"/>
                </a:solidFill>
              </a:rPr>
              <a:t>17</a:t>
            </a:fld>
            <a:endParaRPr lang="et-EE" dirty="0">
              <a:solidFill>
                <a:schemeClr val="bg1"/>
              </a:solidFill>
            </a:endParaRPr>
          </a:p>
        </p:txBody>
      </p:sp>
    </p:spTree>
    <p:extLst>
      <p:ext uri="{BB962C8B-B14F-4D97-AF65-F5344CB8AC3E}">
        <p14:creationId xmlns:p14="http://schemas.microsoft.com/office/powerpoint/2010/main" val="4264141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06327" y="365125"/>
            <a:ext cx="9874587" cy="1325563"/>
          </a:xfrm>
        </p:spPr>
        <p:txBody>
          <a:bodyPr>
            <a:normAutofit/>
          </a:bodyPr>
          <a:lstStyle/>
          <a:p>
            <a:r>
              <a:rPr lang="et-EE" altLang="de-DE" b="1" noProof="0" dirty="0"/>
              <a:t>Territoriaalne ja isikuline pädevus 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06327" y="1900343"/>
            <a:ext cx="10370976" cy="4095750"/>
          </a:xfrm>
        </p:spPr>
        <p:txBody>
          <a:bodyPr>
            <a:normAutofit fontScale="85000" lnSpcReduction="10000"/>
          </a:bodyPr>
          <a:lstStyle/>
          <a:p>
            <a:pPr marL="0" indent="0" algn="just">
              <a:buNone/>
              <a:defRPr/>
            </a:pPr>
            <a:r>
              <a:rPr lang="et-EE" b="1" noProof="0" dirty="0"/>
              <a:t>Artikkel 23</a:t>
            </a:r>
          </a:p>
          <a:p>
            <a:pPr marL="0" indent="0" algn="just">
              <a:buNone/>
              <a:defRPr/>
            </a:pPr>
            <a:r>
              <a:rPr lang="et-EE" dirty="0"/>
              <a:t>EPPO pädevusse kuuluvad artiklis 22 osutatud kuriteod, kui asjaomane kuritegu: </a:t>
            </a:r>
          </a:p>
          <a:p>
            <a:pPr marL="0" indent="0" algn="just">
              <a:buNone/>
              <a:defRPr/>
            </a:pPr>
            <a:r>
              <a:rPr lang="et-EE" dirty="0"/>
              <a:t>(a) pandi </a:t>
            </a:r>
            <a:r>
              <a:rPr lang="et-EE" b="1" dirty="0"/>
              <a:t>tervikuna või osaliselt toime </a:t>
            </a:r>
            <a:r>
              <a:rPr lang="et-EE" dirty="0"/>
              <a:t>ühe või mitme liikmesriigi territooriumil; </a:t>
            </a:r>
          </a:p>
          <a:p>
            <a:pPr marL="0" indent="0" algn="just">
              <a:buNone/>
              <a:defRPr/>
            </a:pPr>
            <a:r>
              <a:rPr lang="et-EE" dirty="0"/>
              <a:t>(b)  pandi toime </a:t>
            </a:r>
            <a:r>
              <a:rPr lang="et-EE" b="1" dirty="0"/>
              <a:t>liikmesriigi kodaniku poolt</a:t>
            </a:r>
            <a:r>
              <a:rPr lang="et-EE" dirty="0"/>
              <a:t>,</a:t>
            </a:r>
            <a:r>
              <a:rPr lang="et-EE" b="1" dirty="0"/>
              <a:t> </a:t>
            </a:r>
            <a:r>
              <a:rPr lang="et-EE" dirty="0"/>
              <a:t>tingimusel, et liikmesriigil on </a:t>
            </a:r>
            <a:r>
              <a:rPr lang="et-EE" b="1" dirty="0"/>
              <a:t>pädevus</a:t>
            </a:r>
            <a:r>
              <a:rPr lang="et-EE" dirty="0"/>
              <a:t> seoses selliste kuritegudega, kui need on pandud toime väljaspool tema territooriumi; või </a:t>
            </a:r>
          </a:p>
          <a:p>
            <a:pPr marL="0" indent="0" algn="just">
              <a:buNone/>
              <a:defRPr/>
            </a:pPr>
            <a:r>
              <a:rPr lang="et-EE" dirty="0"/>
              <a:t>(c) pandi toime </a:t>
            </a:r>
            <a:r>
              <a:rPr lang="et-EE" b="1" dirty="0"/>
              <a:t>väljaspool territooriume</a:t>
            </a:r>
            <a:r>
              <a:rPr lang="et-EE" dirty="0"/>
              <a:t>,</a:t>
            </a:r>
            <a:r>
              <a:rPr lang="et-EE" b="1" dirty="0"/>
              <a:t> </a:t>
            </a:r>
            <a:r>
              <a:rPr lang="et-EE" dirty="0"/>
              <a:t>millele viidati punktis (a) isiku poolt, kelle suhtes kehtisid kuriteo toimepanemise ajal </a:t>
            </a:r>
            <a:r>
              <a:rPr lang="et-EE" b="1" dirty="0"/>
              <a:t>personalieeskirjad</a:t>
            </a:r>
            <a:r>
              <a:rPr lang="et-EE" dirty="0"/>
              <a:t> või teenistustingimused, tingimusel, et liikmesriigil on pädevus seoses selliste kuritegudega, kui need on pandud toime väljaspool tema territooriumi.</a:t>
            </a:r>
            <a:endParaRPr lang="et-EE" noProof="0" dirty="0"/>
          </a:p>
          <a:p>
            <a:pPr marL="1371600" lvl="2" indent="-514350">
              <a:defRPr/>
            </a:pPr>
            <a:endParaRPr lang="et-EE" noProof="0" dirty="0">
              <a:solidFill>
                <a:schemeClr val="tx1"/>
              </a:solidFill>
            </a:endParaRPr>
          </a:p>
          <a:p>
            <a:pPr marL="514350" indent="-514350">
              <a:buFont typeface="+mj-lt"/>
              <a:buAutoNum type="alphaLcPeriod"/>
              <a:defRPr/>
            </a:pPr>
            <a:endParaRPr lang="et-EE"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18</a:t>
            </a:fld>
            <a:endParaRPr lang="et-EE" altLang="de-DE">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692092" y="395271"/>
            <a:ext cx="10515600" cy="1325563"/>
          </a:xfrm>
        </p:spPr>
        <p:txBody>
          <a:bodyPr>
            <a:normAutofit/>
          </a:bodyPr>
          <a:lstStyle/>
          <a:p>
            <a:r>
              <a:rPr lang="et-EE" altLang="de-DE" b="1" noProof="0" dirty="0"/>
              <a:t>Territoriaalne ja isikuline pädevus 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692092" y="1819956"/>
            <a:ext cx="9949112" cy="4095750"/>
          </a:xfrm>
        </p:spPr>
        <p:txBody>
          <a:bodyPr>
            <a:normAutofit/>
          </a:bodyPr>
          <a:lstStyle/>
          <a:p>
            <a:pPr marL="0" indent="0" algn="just">
              <a:buNone/>
              <a:defRPr/>
            </a:pPr>
            <a:r>
              <a:rPr lang="et-EE" noProof="0" dirty="0"/>
              <a:t>Artikkel 23: toimepandud kuriteod</a:t>
            </a:r>
          </a:p>
          <a:p>
            <a:pPr algn="just">
              <a:buFont typeface="Wingdings" panose="05000000000000000000" pitchFamily="2" charset="2"/>
              <a:buChar char="Ø"/>
              <a:defRPr/>
            </a:pPr>
            <a:r>
              <a:rPr lang="et-EE" b="1" dirty="0"/>
              <a:t>Ühe või mitme</a:t>
            </a:r>
            <a:r>
              <a:rPr lang="et-EE" b="1" noProof="0" dirty="0"/>
              <a:t>liikmesriigi </a:t>
            </a:r>
            <a:r>
              <a:rPr lang="et-EE" noProof="0" dirty="0"/>
              <a:t>territooriumil (tervikuna või osaliselt)</a:t>
            </a:r>
          </a:p>
          <a:p>
            <a:pPr algn="just">
              <a:buFont typeface="Wingdings" panose="05000000000000000000" pitchFamily="2" charset="2"/>
              <a:buChar char="Ø"/>
              <a:defRPr/>
            </a:pPr>
            <a:r>
              <a:rPr lang="et-EE" b="1" dirty="0"/>
              <a:t>L</a:t>
            </a:r>
            <a:r>
              <a:rPr lang="et-EE" b="1" noProof="0" dirty="0"/>
              <a:t>iikmesriigi kodaniku poolt</a:t>
            </a:r>
          </a:p>
          <a:p>
            <a:pPr lvl="1" algn="just">
              <a:buFont typeface="Wingdings" panose="05000000000000000000" pitchFamily="2" charset="2"/>
              <a:buChar char="ü"/>
              <a:defRPr/>
            </a:pPr>
            <a:r>
              <a:rPr lang="et-EE" noProof="0" dirty="0">
                <a:solidFill>
                  <a:schemeClr val="tx1"/>
                </a:solidFill>
              </a:rPr>
              <a:t>Tingimusel et liikmesriigil on pädevus seoses selliste kuritegudega, kui need on pandud toime väljaspool tema territooriumi; või</a:t>
            </a:r>
          </a:p>
          <a:p>
            <a:pPr algn="just">
              <a:buFont typeface="Wingdings" panose="05000000000000000000" pitchFamily="2" charset="2"/>
              <a:buChar char="Ø"/>
              <a:defRPr/>
            </a:pPr>
            <a:r>
              <a:rPr lang="et-EE" b="1" dirty="0"/>
              <a:t>V</a:t>
            </a:r>
            <a:r>
              <a:rPr lang="et-EE" b="1" noProof="0" dirty="0"/>
              <a:t>äljaspool liikmesriigi territooriumi</a:t>
            </a:r>
            <a:r>
              <a:rPr lang="et-EE" noProof="0" dirty="0"/>
              <a:t>,</a:t>
            </a:r>
            <a:r>
              <a:rPr lang="et-EE" b="1" noProof="0" dirty="0"/>
              <a:t> </a:t>
            </a:r>
            <a:r>
              <a:rPr lang="et-EE" noProof="0" dirty="0"/>
              <a:t>kuid isiku poolt, kelle suhtes kehtisid personalieeskirjad või teenistustingimused;</a:t>
            </a:r>
          </a:p>
          <a:p>
            <a:pPr marL="914400" lvl="1" indent="-514350" algn="just">
              <a:buFont typeface="Wingdings" panose="05000000000000000000" pitchFamily="2" charset="2"/>
              <a:buChar char="ü"/>
              <a:defRPr/>
            </a:pPr>
            <a:r>
              <a:rPr lang="et-EE" noProof="0" dirty="0">
                <a:solidFill>
                  <a:schemeClr val="tx1"/>
                </a:solidFill>
              </a:rPr>
              <a:t>Tingimusel et liikmesriigil on pädevus seoses selliste kuritegudega, kui need on pandud toime väljaspool tema territooriumi.</a:t>
            </a:r>
          </a:p>
          <a:p>
            <a:pPr marL="1371600" lvl="2" indent="-514350">
              <a:defRPr/>
            </a:pPr>
            <a:endParaRPr lang="et-EE" b="1" noProof="0" dirty="0">
              <a:solidFill>
                <a:schemeClr val="tx1"/>
              </a:solidFill>
            </a:endParaRPr>
          </a:p>
          <a:p>
            <a:pPr marL="514350" indent="-514350">
              <a:buFont typeface="+mj-lt"/>
              <a:buAutoNum type="alphaLcPeriod"/>
              <a:defRPr/>
            </a:pPr>
            <a:endParaRPr lang="et-EE"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19</a:t>
            </a:fld>
            <a:endParaRPr lang="et-EE" altLang="de-DE">
              <a:solidFill>
                <a:schemeClr val="bg1"/>
              </a:solidFill>
            </a:endParaRPr>
          </a:p>
        </p:txBody>
      </p:sp>
    </p:spTree>
    <p:extLst>
      <p:ext uri="{BB962C8B-B14F-4D97-AF65-F5344CB8AC3E}">
        <p14:creationId xmlns:p14="http://schemas.microsoft.com/office/powerpoint/2010/main" val="4117037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711843" y="1868469"/>
            <a:ext cx="9909265" cy="2879223"/>
          </a:xfrm>
        </p:spPr>
        <p:txBody>
          <a:bodyPr/>
          <a:lstStyle/>
          <a:p>
            <a:r>
              <a:rPr lang="et-EE" dirty="0">
                <a:hlinkClick r:id="rId3"/>
              </a:rPr>
              <a:t>12. oktoobri 2017. aasta NÕUKOGU MÄÄRUS (EL) 2017/1939, millega rakendatakse tõhustatud koostööd EPPO asutamisel</a:t>
            </a:r>
            <a:endParaRPr lang="et-EE" dirty="0"/>
          </a:p>
          <a:p>
            <a:r>
              <a:rPr lang="et-EE" dirty="0">
                <a:hlinkClick r:id="rId4"/>
              </a:rPr>
              <a:t>5. juuli 2017. aasta EUROOPA PARLAMENDI JA NÕUKOGU DIREKTIIV (EL) 2017/1371, mis käsitleb võitlust liidu finantshuve kahjustavate pettuste vastu kriminaalõiguse abil</a:t>
            </a:r>
            <a:endParaRPr lang="et-EE" dirty="0"/>
          </a:p>
          <a:p>
            <a:endParaRPr lang="et-EE" dirty="0"/>
          </a:p>
        </p:txBody>
      </p:sp>
      <p:sp>
        <p:nvSpPr>
          <p:cNvPr id="4" name="Foliennummernplatzhalt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13E31D-E2AB-40D1-8B51-AFA5AFEF393A}"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t-EE"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95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26424" y="264641"/>
            <a:ext cx="10515600" cy="1325563"/>
          </a:xfrm>
        </p:spPr>
        <p:txBody>
          <a:bodyPr>
            <a:normAutofit/>
          </a:bodyPr>
          <a:lstStyle/>
          <a:p>
            <a:r>
              <a:rPr lang="et-EE" altLang="de-DE" b="1" noProof="0" dirty="0"/>
              <a:t>Territoriaalne ja isikuline pädevus III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26424" y="1925402"/>
            <a:ext cx="9864539" cy="4095750"/>
          </a:xfrm>
        </p:spPr>
        <p:txBody>
          <a:bodyPr>
            <a:normAutofit/>
          </a:bodyPr>
          <a:lstStyle/>
          <a:p>
            <a:pPr marL="0" indent="0" algn="just">
              <a:buNone/>
              <a:defRPr/>
            </a:pPr>
            <a:r>
              <a:rPr lang="et-EE" b="1" noProof="0" dirty="0"/>
              <a:t>Näited:</a:t>
            </a:r>
          </a:p>
          <a:p>
            <a:pPr algn="just">
              <a:buFont typeface="Wingdings" panose="05000000000000000000" pitchFamily="2" charset="2"/>
              <a:buChar char="Ø"/>
              <a:defRPr/>
            </a:pPr>
            <a:r>
              <a:rPr lang="et-EE" dirty="0"/>
              <a:t>Mitteliikmesriigi kodaniku poolt pettusega ELi rahaliste vahendite välja meelitamine</a:t>
            </a:r>
          </a:p>
          <a:p>
            <a:pPr lvl="1" algn="just">
              <a:buFont typeface="Wingdings" panose="05000000000000000000" pitchFamily="2" charset="2"/>
              <a:buChar char="ü"/>
              <a:defRPr/>
            </a:pPr>
            <a:r>
              <a:rPr lang="et-EE" noProof="0" dirty="0">
                <a:solidFill>
                  <a:schemeClr val="tx1"/>
                </a:solidFill>
              </a:rPr>
              <a:t>EPPO võib oma pädevust teosta</a:t>
            </a:r>
            <a:r>
              <a:rPr lang="et-EE" dirty="0"/>
              <a:t>da </a:t>
            </a:r>
          </a:p>
          <a:p>
            <a:pPr algn="just">
              <a:buFont typeface="Wingdings" panose="05000000000000000000" pitchFamily="2" charset="2"/>
              <a:buChar char="Ø"/>
              <a:defRPr/>
            </a:pPr>
            <a:r>
              <a:rPr lang="et-EE" noProof="0" dirty="0">
                <a:solidFill>
                  <a:schemeClr val="tx1"/>
                </a:solidFill>
              </a:rPr>
              <a:t>Ungaris elav austerlane kasutab </a:t>
            </a:r>
            <a:r>
              <a:rPr lang="et-EE" dirty="0"/>
              <a:t>ELi rahalisi vahendeid vääralt</a:t>
            </a:r>
          </a:p>
          <a:p>
            <a:pPr lvl="1" algn="just">
              <a:buFont typeface="Wingdings" panose="05000000000000000000" pitchFamily="2" charset="2"/>
              <a:buChar char="ü"/>
              <a:defRPr/>
            </a:pPr>
            <a:r>
              <a:rPr lang="et-EE" dirty="0"/>
              <a:t>Austria = osalev liikmesriik</a:t>
            </a:r>
          </a:p>
          <a:p>
            <a:pPr lvl="1" algn="just">
              <a:buFont typeface="Wingdings" panose="05000000000000000000" pitchFamily="2" charset="2"/>
              <a:buChar char="ü"/>
              <a:defRPr/>
            </a:pPr>
            <a:r>
              <a:rPr lang="et-EE" dirty="0"/>
              <a:t>Austrial on pädevus seoses selliste kuritegudega, mille on sooritanud nende kodanikud väljaspool tema territooriumi</a:t>
            </a:r>
          </a:p>
          <a:p>
            <a:pPr lvl="1" algn="just">
              <a:buFont typeface="Wingdings" panose="05000000000000000000" pitchFamily="2" charset="2"/>
              <a:buChar char="ü"/>
              <a:defRPr/>
            </a:pPr>
            <a:r>
              <a:rPr lang="et-EE" dirty="0"/>
              <a:t>EPPO võib oma pädevust teostada</a:t>
            </a:r>
          </a:p>
          <a:p>
            <a:pPr lvl="1">
              <a:buFont typeface="Wingdings" panose="05000000000000000000" pitchFamily="2" charset="2"/>
              <a:buChar char="ü"/>
              <a:defRPr/>
            </a:pPr>
            <a:endParaRPr lang="et-EE" dirty="0"/>
          </a:p>
          <a:p>
            <a:pPr lvl="1">
              <a:buFont typeface="Wingdings" panose="05000000000000000000" pitchFamily="2" charset="2"/>
              <a:buChar char="ü"/>
              <a:defRPr/>
            </a:pPr>
            <a:endParaRPr lang="et-EE" noProof="0" dirty="0">
              <a:solidFill>
                <a:schemeClr val="tx1"/>
              </a:solidFill>
            </a:endParaRPr>
          </a:p>
          <a:p>
            <a:pPr marL="1371600" lvl="2" indent="-514350">
              <a:defRPr/>
            </a:pPr>
            <a:endParaRPr lang="et-EE" b="1" noProof="0" dirty="0">
              <a:solidFill>
                <a:schemeClr val="tx1"/>
              </a:solidFill>
            </a:endParaRPr>
          </a:p>
          <a:p>
            <a:pPr marL="514350" indent="-514350">
              <a:buFont typeface="+mj-lt"/>
              <a:buAutoNum type="alphaLcPeriod"/>
              <a:defRPr/>
            </a:pPr>
            <a:endParaRPr lang="et-EE"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20</a:t>
            </a:fld>
            <a:endParaRPr lang="et-EE" altLang="de-DE">
              <a:solidFill>
                <a:schemeClr val="bg1"/>
              </a:solidFill>
            </a:endParaRPr>
          </a:p>
        </p:txBody>
      </p:sp>
    </p:spTree>
    <p:extLst>
      <p:ext uri="{BB962C8B-B14F-4D97-AF65-F5344CB8AC3E}">
        <p14:creationId xmlns:p14="http://schemas.microsoft.com/office/powerpoint/2010/main" val="2262383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6B125-49EA-44F8-B2E0-055A4F022CF8}"/>
              </a:ext>
            </a:extLst>
          </p:cNvPr>
          <p:cNvSpPr>
            <a:spLocks noGrp="1"/>
          </p:cNvSpPr>
          <p:nvPr>
            <p:ph type="title"/>
          </p:nvPr>
        </p:nvSpPr>
        <p:spPr>
          <a:xfrm>
            <a:off x="727668" y="370000"/>
            <a:ext cx="10515600" cy="1325563"/>
          </a:xfrm>
        </p:spPr>
        <p:txBody>
          <a:bodyPr/>
          <a:lstStyle/>
          <a:p>
            <a:r>
              <a:rPr lang="et-EE" b="1" dirty="0"/>
              <a:t>Teabekanalid/teavitamiskohustused</a:t>
            </a:r>
          </a:p>
        </p:txBody>
      </p:sp>
      <p:sp>
        <p:nvSpPr>
          <p:cNvPr id="3" name="Inhaltsplatzhalter 2">
            <a:extLst>
              <a:ext uri="{FF2B5EF4-FFF2-40B4-BE49-F238E27FC236}">
                <a16:creationId xmlns:a16="http://schemas.microsoft.com/office/drawing/2014/main" id="{71B88F1C-A7FC-4441-98A2-5D6C6A62FCA3}"/>
              </a:ext>
            </a:extLst>
          </p:cNvPr>
          <p:cNvSpPr>
            <a:spLocks noGrp="1"/>
          </p:cNvSpPr>
          <p:nvPr>
            <p:ph idx="1"/>
          </p:nvPr>
        </p:nvSpPr>
        <p:spPr>
          <a:xfrm>
            <a:off x="727668" y="1830103"/>
            <a:ext cx="9883391" cy="4391706"/>
          </a:xfrm>
        </p:spPr>
        <p:txBody>
          <a:bodyPr>
            <a:normAutofit/>
          </a:bodyPr>
          <a:lstStyle/>
          <a:p>
            <a:pPr marL="0" indent="0" algn="just">
              <a:buNone/>
            </a:pPr>
            <a:r>
              <a:rPr lang="et-EE" sz="1600" b="1" dirty="0"/>
              <a:t>Artikkel 24</a:t>
            </a:r>
          </a:p>
          <a:p>
            <a:pPr marL="514350" indent="-514350" algn="just">
              <a:buAutoNum type="arabicPeriod"/>
            </a:pPr>
            <a:r>
              <a:rPr lang="et-EE" sz="1600" dirty="0"/>
              <a:t>Liidu institutsioonid, organid ja asutused ning liikmesriikide ametiasutused, kellel on pädevus kohaldatava siseriikliku õiguse alusel, </a:t>
            </a:r>
            <a:r>
              <a:rPr lang="et-EE" sz="1600" b="1" dirty="0"/>
              <a:t>teavitavad EPPOt põhjendamatu viivituseta</a:t>
            </a:r>
            <a:r>
              <a:rPr lang="et-EE" sz="1600" dirty="0"/>
              <a:t> igast kuriteost, mille puhul viimane võib teostada oma pädevust kooskõlas artikliga 22 ning artikli 25 lõigetega 2 ja 3.</a:t>
            </a:r>
          </a:p>
          <a:p>
            <a:pPr marL="514350" indent="-514350" algn="just">
              <a:buAutoNum type="arabicPeriod"/>
            </a:pPr>
            <a:r>
              <a:rPr lang="et-EE" sz="1600" dirty="0"/>
              <a:t>Kui liikmesriigi õigus- või õiguskaitseasutus </a:t>
            </a:r>
            <a:r>
              <a:rPr lang="et-EE" sz="1600" b="1" dirty="0"/>
              <a:t>algatab uurimise </a:t>
            </a:r>
            <a:r>
              <a:rPr lang="et-EE" sz="1600" dirty="0"/>
              <a:t>seoses kuriteoga, mille puhul EPPO võib teostada oma pädevust kooskõlas artikliga 22 ning artikli 25 lõigetega 2 ja 3 või kui liikmesriigi pädev õigus- või õiguskaitseasutus leiab ükskõik millal pärast uurimise algatamist, et uurimine puudutab sellist kuritegu, teavitab see asutus põhjendamatu viivituseta EPPOt, et viimasel oleks võimalik otsustada, kas ta kasutab oma evokatsiooniõigust kooskõlas artikliga 27. </a:t>
            </a:r>
          </a:p>
          <a:p>
            <a:pPr marL="514350" indent="-514350" algn="just">
              <a:buAutoNum type="arabicPeriod"/>
            </a:pPr>
            <a:r>
              <a:rPr lang="et-EE" sz="1600" dirty="0"/>
              <a:t>Kui liikmesriigi õigus- või õiguskaitseasutus algatab uurimise seoses artiklis 22 määratletud kuriteoga ja leiab, et EPPO </a:t>
            </a:r>
            <a:r>
              <a:rPr lang="et-EE" sz="1600" b="1" dirty="0"/>
              <a:t>ei peaks </a:t>
            </a:r>
            <a:r>
              <a:rPr lang="et-EE" sz="1600" dirty="0"/>
              <a:t>vastavalt artikli 25 lõikele 3 oma pädevust teostama, </a:t>
            </a:r>
            <a:r>
              <a:rPr lang="et-EE" sz="1600" b="1" dirty="0"/>
              <a:t>teavitab ta sellest EPPOt</a:t>
            </a:r>
            <a:r>
              <a:rPr lang="et-EE" sz="1600" dirty="0"/>
              <a:t>. </a:t>
            </a:r>
          </a:p>
          <a:p>
            <a:pPr marL="514350" indent="-514350" algn="just">
              <a:buAutoNum type="arabicPeriod"/>
            </a:pPr>
            <a:r>
              <a:rPr lang="et-EE" sz="1600" dirty="0"/>
              <a:t>Teave sisaldab vähemalt </a:t>
            </a:r>
            <a:r>
              <a:rPr lang="et-EE" sz="1600" b="1" dirty="0"/>
              <a:t>asjaolude kirjeldust</a:t>
            </a:r>
            <a:r>
              <a:rPr lang="et-EE" sz="1600" dirty="0"/>
              <a:t>,</a:t>
            </a:r>
            <a:r>
              <a:rPr lang="et-EE" sz="1600" b="1" dirty="0"/>
              <a:t> </a:t>
            </a:r>
            <a:r>
              <a:rPr lang="et-EE" sz="1600" dirty="0"/>
              <a:t>kaasa arvatud tekitatud või tõenäoliselt tekitatava </a:t>
            </a:r>
            <a:r>
              <a:rPr lang="et-EE" sz="1600" b="1" dirty="0"/>
              <a:t>kahju hindamine,</a:t>
            </a:r>
            <a:r>
              <a:rPr lang="et-EE" sz="1600" dirty="0"/>
              <a:t> </a:t>
            </a:r>
            <a:r>
              <a:rPr lang="et-EE" sz="1600" b="1" dirty="0"/>
              <a:t>kuriteo võimalik õiguslik liigitus </a:t>
            </a:r>
            <a:r>
              <a:rPr lang="et-EE" sz="1600" dirty="0"/>
              <a:t>ning </a:t>
            </a:r>
            <a:r>
              <a:rPr lang="et-EE" sz="1600" b="1" dirty="0"/>
              <a:t>kättesaadav teave </a:t>
            </a:r>
            <a:r>
              <a:rPr lang="et-EE" sz="1600" dirty="0"/>
              <a:t>võimalike kannatanute, kahtlusaluste ja teiste asjaga seotud isikute kohta.</a:t>
            </a:r>
          </a:p>
          <a:p>
            <a:pPr marL="514350" indent="-514350" algn="just">
              <a:buAutoNum type="arabicPeriod"/>
            </a:pPr>
            <a:r>
              <a:rPr lang="et-EE" sz="1600" dirty="0"/>
              <a:t>EPPOt teavitatakse kooskõlas käesoleva artikli lõigetega 1 ja 2 samuti juhtudel, kui </a:t>
            </a:r>
            <a:r>
              <a:rPr lang="et-EE" sz="1600" b="1" dirty="0"/>
              <a:t>ei ole võimalik hinnata</a:t>
            </a:r>
            <a:r>
              <a:rPr lang="et-EE" sz="1600" dirty="0"/>
              <a:t>, kas artikli 25 lõikes 2 sätestatud kriteeriumid </a:t>
            </a:r>
            <a:r>
              <a:rPr lang="et-EE" sz="1600" b="1" dirty="0"/>
              <a:t>on täidetud.</a:t>
            </a:r>
          </a:p>
        </p:txBody>
      </p:sp>
      <p:sp>
        <p:nvSpPr>
          <p:cNvPr id="4" name="Dia számának helye 3">
            <a:extLst>
              <a:ext uri="{FF2B5EF4-FFF2-40B4-BE49-F238E27FC236}">
                <a16:creationId xmlns:a16="http://schemas.microsoft.com/office/drawing/2014/main" id="{F4733221-D31E-48F9-A936-424241B88829}"/>
              </a:ext>
            </a:extLst>
          </p:cNvPr>
          <p:cNvSpPr>
            <a:spLocks noGrp="1"/>
          </p:cNvSpPr>
          <p:nvPr>
            <p:ph type="sldNum" sz="quarter" idx="12"/>
          </p:nvPr>
        </p:nvSpPr>
        <p:spPr/>
        <p:txBody>
          <a:bodyPr/>
          <a:lstStyle/>
          <a:p>
            <a:fld id="{826CE9DA-0CC2-4A9E-A617-0548961698AD}" type="slidenum">
              <a:rPr lang="de-AT" smtClean="0">
                <a:solidFill>
                  <a:schemeClr val="bg1"/>
                </a:solidFill>
              </a:rPr>
              <a:t>21</a:t>
            </a:fld>
            <a:endParaRPr lang="et-EE" dirty="0">
              <a:solidFill>
                <a:schemeClr val="bg1"/>
              </a:solidFill>
            </a:endParaRPr>
          </a:p>
        </p:txBody>
      </p:sp>
    </p:spTree>
    <p:extLst>
      <p:ext uri="{BB962C8B-B14F-4D97-AF65-F5344CB8AC3E}">
        <p14:creationId xmlns:p14="http://schemas.microsoft.com/office/powerpoint/2010/main" val="3387495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6B125-49EA-44F8-B2E0-055A4F022CF8}"/>
              </a:ext>
            </a:extLst>
          </p:cNvPr>
          <p:cNvSpPr>
            <a:spLocks noGrp="1"/>
          </p:cNvSpPr>
          <p:nvPr>
            <p:ph type="title"/>
          </p:nvPr>
        </p:nvSpPr>
        <p:spPr>
          <a:xfrm>
            <a:off x="737716" y="320675"/>
            <a:ext cx="10515600" cy="1325563"/>
          </a:xfrm>
        </p:spPr>
        <p:txBody>
          <a:bodyPr/>
          <a:lstStyle/>
          <a:p>
            <a:r>
              <a:rPr lang="et-EE" b="1" dirty="0"/>
              <a:t>Teabekanalid/teavitamiskohustused</a:t>
            </a:r>
          </a:p>
        </p:txBody>
      </p:sp>
      <p:sp>
        <p:nvSpPr>
          <p:cNvPr id="3" name="Inhaltsplatzhalter 2">
            <a:extLst>
              <a:ext uri="{FF2B5EF4-FFF2-40B4-BE49-F238E27FC236}">
                <a16:creationId xmlns:a16="http://schemas.microsoft.com/office/drawing/2014/main" id="{71B88F1C-A7FC-4441-98A2-5D6C6A62FCA3}"/>
              </a:ext>
            </a:extLst>
          </p:cNvPr>
          <p:cNvSpPr>
            <a:spLocks noGrp="1"/>
          </p:cNvSpPr>
          <p:nvPr>
            <p:ph idx="1"/>
          </p:nvPr>
        </p:nvSpPr>
        <p:spPr>
          <a:xfrm>
            <a:off x="737716" y="1825625"/>
            <a:ext cx="9873343" cy="4351338"/>
          </a:xfrm>
        </p:spPr>
        <p:txBody>
          <a:bodyPr>
            <a:normAutofit fontScale="55000" lnSpcReduction="20000"/>
          </a:bodyPr>
          <a:lstStyle/>
          <a:p>
            <a:pPr marL="0" indent="0" algn="just">
              <a:buNone/>
            </a:pPr>
            <a:r>
              <a:rPr lang="et-EE" b="1" dirty="0"/>
              <a:t>Artikkel 24</a:t>
            </a:r>
          </a:p>
          <a:p>
            <a:pPr marL="514350" indent="-514350" algn="just">
              <a:buFont typeface="+mj-lt"/>
              <a:buAutoNum type="arabicPeriod" startAt="6"/>
            </a:pPr>
            <a:r>
              <a:rPr lang="et-EE" dirty="0"/>
              <a:t>EPPOle esitatud teave registreeritakse ja seda kontrollitakse kooskõlas EPPO </a:t>
            </a:r>
            <a:r>
              <a:rPr lang="et-EE" b="1" dirty="0"/>
              <a:t>kodukorraga. </a:t>
            </a:r>
            <a:r>
              <a:rPr lang="et-EE" dirty="0"/>
              <a:t>Kontrollimisega hinnatakse, kas lõigete 1 ja 2 kohaselt esitatud teabe põhjal on alust uurimise algatamiseks või evokatsiooniõiguse kasutamiseks. </a:t>
            </a:r>
          </a:p>
          <a:p>
            <a:pPr marL="514350" indent="-514350" algn="just">
              <a:buAutoNum type="arabicPeriod" startAt="6"/>
            </a:pPr>
            <a:r>
              <a:rPr lang="et-EE" dirty="0"/>
              <a:t>Kui EPPO otsustab kontrollimise käigus, et </a:t>
            </a:r>
            <a:r>
              <a:rPr lang="et-EE" b="1" dirty="0"/>
              <a:t>puudub alus uurimise algatamiseks </a:t>
            </a:r>
            <a:r>
              <a:rPr lang="et-EE" dirty="0"/>
              <a:t>kooskõlas artikliga 26 või </a:t>
            </a:r>
            <a:r>
              <a:rPr lang="et-EE" b="1" dirty="0"/>
              <a:t>evokatsiooniõiguse kasutamiseks</a:t>
            </a:r>
            <a:r>
              <a:rPr lang="et-EE" dirty="0"/>
              <a:t> kooskõlas artikliga 27, tehakse põhjuste kohta märge kriminaalasjade haldamise süsteemi.</a:t>
            </a:r>
          </a:p>
          <a:p>
            <a:pPr marL="0" indent="0" algn="just">
              <a:buNone/>
            </a:pPr>
            <a:r>
              <a:rPr lang="en-US" dirty="0"/>
              <a:t>	</a:t>
            </a:r>
            <a:r>
              <a:rPr lang="et-EE" dirty="0"/>
              <a:t>EPPO </a:t>
            </a:r>
            <a:r>
              <a:rPr lang="et-EE" b="1" dirty="0"/>
              <a:t>teavitab lõike 1 või 2 kohaselt kuriteost teavitanud asutust</a:t>
            </a:r>
            <a:r>
              <a:rPr lang="et-EE" dirty="0"/>
              <a:t> ning kuriteos kannatanuid, ja kui siseriiklikus 	õiguses on nii sätestatud, teisi kuriteost teavitanud isikuid. </a:t>
            </a:r>
          </a:p>
          <a:p>
            <a:pPr marL="514350" indent="-514350" algn="just">
              <a:buFont typeface="+mj-lt"/>
              <a:buAutoNum type="arabicPeriod" startAt="8"/>
            </a:pPr>
            <a:r>
              <a:rPr lang="et-EE" dirty="0"/>
              <a:t>Kui EPPO saab teada, et toime võib olla pandud </a:t>
            </a:r>
            <a:r>
              <a:rPr lang="et-EE" b="1" dirty="0"/>
              <a:t>kuritegu, mis jääb väljapoole EPPO pädevust</a:t>
            </a:r>
            <a:r>
              <a:rPr lang="et-EE" dirty="0"/>
              <a:t>, teavitab EPPO sellest põhjendamatu viivituseta pädevaid riiklikke asutusi ja edastab neile kõik sellise kuriteoga seotud asjakohased tõendid. </a:t>
            </a:r>
          </a:p>
          <a:p>
            <a:pPr marL="514350" indent="-514350" algn="just">
              <a:buAutoNum type="arabicPeriod" startAt="8"/>
            </a:pPr>
            <a:r>
              <a:rPr lang="et-EE" dirty="0"/>
              <a:t>EPPO võib erijuhtudel taotleda liidu institutsioonidele, organitele ja asutustele ning liikmesriikide asutustele kättesaadavat täiendavat asjakohast teavet. Taotletav teave võib samuti puudutada liidu finantshuvide kahjustamist põhjustanud rikkumist, mis on väljaspool EPPO pädevust vastavalt artikli 25 lõikele 2.  </a:t>
            </a:r>
          </a:p>
          <a:p>
            <a:pPr marL="514350" indent="-514350" algn="just">
              <a:buAutoNum type="arabicPeriod" startAt="8"/>
            </a:pPr>
            <a:r>
              <a:rPr lang="et-EE" dirty="0"/>
              <a:t>EPPO võib taotleda muud teavet, et võimaldada kolleegiumil anda kooskõlas artikli 9 lõikega 2 üldiseid suuniseid, mis käsitlevad seda, kuidas tõlgendada kohustust teavitada EPPOt juhtudel, mis jäävad artikli 25 lõike 2 kohaldamisalasse.</a:t>
            </a:r>
          </a:p>
        </p:txBody>
      </p:sp>
      <p:sp>
        <p:nvSpPr>
          <p:cNvPr id="4" name="Dia számának helye 3">
            <a:extLst>
              <a:ext uri="{FF2B5EF4-FFF2-40B4-BE49-F238E27FC236}">
                <a16:creationId xmlns:a16="http://schemas.microsoft.com/office/drawing/2014/main" id="{806A8E92-7596-4A04-B119-3A60B2CC3485}"/>
              </a:ext>
            </a:extLst>
          </p:cNvPr>
          <p:cNvSpPr>
            <a:spLocks noGrp="1"/>
          </p:cNvSpPr>
          <p:nvPr>
            <p:ph type="sldNum" sz="quarter" idx="12"/>
          </p:nvPr>
        </p:nvSpPr>
        <p:spPr/>
        <p:txBody>
          <a:bodyPr/>
          <a:lstStyle/>
          <a:p>
            <a:fld id="{826CE9DA-0CC2-4A9E-A617-0548961698AD}" type="slidenum">
              <a:rPr lang="de-AT" smtClean="0">
                <a:solidFill>
                  <a:schemeClr val="bg1"/>
                </a:solidFill>
              </a:rPr>
              <a:t>22</a:t>
            </a:fld>
            <a:endParaRPr lang="et-EE" dirty="0">
              <a:solidFill>
                <a:schemeClr val="bg1"/>
              </a:solidFill>
            </a:endParaRPr>
          </a:p>
        </p:txBody>
      </p:sp>
    </p:spTree>
    <p:extLst>
      <p:ext uri="{BB962C8B-B14F-4D97-AF65-F5344CB8AC3E}">
        <p14:creationId xmlns:p14="http://schemas.microsoft.com/office/powerpoint/2010/main" val="2914271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838200" y="365126"/>
            <a:ext cx="10515600" cy="819234"/>
          </a:xfrm>
        </p:spPr>
        <p:txBody>
          <a:bodyPr>
            <a:normAutofit/>
          </a:bodyPr>
          <a:lstStyle/>
          <a:p>
            <a:r>
              <a:rPr lang="et-EE" altLang="de-DE" b="1" noProof="0" dirty="0"/>
              <a:t>Teabekanalid (Artikkel 24)</a:t>
            </a:r>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23</a:t>
            </a:fld>
            <a:endParaRPr lang="et-EE" altLang="de-DE">
              <a:solidFill>
                <a:schemeClr val="bg1"/>
              </a:solidFill>
            </a:endParaRPr>
          </a:p>
        </p:txBody>
      </p:sp>
      <p:sp>
        <p:nvSpPr>
          <p:cNvPr id="5" name="Rechteck 4">
            <a:extLst>
              <a:ext uri="{FF2B5EF4-FFF2-40B4-BE49-F238E27FC236}">
                <a16:creationId xmlns:a16="http://schemas.microsoft.com/office/drawing/2014/main" id="{DB7698CA-52C5-4114-937D-07EC17E17083}"/>
              </a:ext>
            </a:extLst>
          </p:cNvPr>
          <p:cNvSpPr/>
          <p:nvPr/>
        </p:nvSpPr>
        <p:spPr>
          <a:xfrm>
            <a:off x="967921" y="4566089"/>
            <a:ext cx="3479800" cy="9284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dirty="0"/>
              <a:t>EPPO</a:t>
            </a:r>
          </a:p>
          <a:p>
            <a:pPr algn="ctr"/>
            <a:r>
              <a:rPr lang="et-EE" dirty="0"/>
              <a:t>Keskasutus</a:t>
            </a:r>
          </a:p>
        </p:txBody>
      </p:sp>
      <p:sp>
        <p:nvSpPr>
          <p:cNvPr id="6" name="Rechteck 5">
            <a:extLst>
              <a:ext uri="{FF2B5EF4-FFF2-40B4-BE49-F238E27FC236}">
                <a16:creationId xmlns:a16="http://schemas.microsoft.com/office/drawing/2014/main" id="{E4275326-4E0D-4D9E-8ADF-878F2FCEEA5E}"/>
              </a:ext>
            </a:extLst>
          </p:cNvPr>
          <p:cNvSpPr/>
          <p:nvPr/>
        </p:nvSpPr>
        <p:spPr>
          <a:xfrm>
            <a:off x="6809921" y="4476907"/>
            <a:ext cx="3601357" cy="6538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a:t>Menetlev Euroopa delegaatprokurör</a:t>
            </a:r>
          </a:p>
        </p:txBody>
      </p:sp>
      <p:sp>
        <p:nvSpPr>
          <p:cNvPr id="7" name="Rechteck 6">
            <a:extLst>
              <a:ext uri="{FF2B5EF4-FFF2-40B4-BE49-F238E27FC236}">
                <a16:creationId xmlns:a16="http://schemas.microsoft.com/office/drawing/2014/main" id="{4ECDEAE5-2894-43AB-AA86-BDEEEE1CF4A8}"/>
              </a:ext>
            </a:extLst>
          </p:cNvPr>
          <p:cNvSpPr/>
          <p:nvPr/>
        </p:nvSpPr>
        <p:spPr>
          <a:xfrm>
            <a:off x="7291251" y="1747520"/>
            <a:ext cx="2690949" cy="670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a:t>Liikmesriigi tasand</a:t>
            </a:r>
            <a:endParaRPr lang="et-EE" dirty="0"/>
          </a:p>
        </p:txBody>
      </p:sp>
      <p:sp>
        <p:nvSpPr>
          <p:cNvPr id="9" name="Ellipse 8">
            <a:extLst>
              <a:ext uri="{FF2B5EF4-FFF2-40B4-BE49-F238E27FC236}">
                <a16:creationId xmlns:a16="http://schemas.microsoft.com/office/drawing/2014/main" id="{F034F1B3-5198-448B-A9A9-2FD5DB69499B}"/>
              </a:ext>
            </a:extLst>
          </p:cNvPr>
          <p:cNvSpPr/>
          <p:nvPr/>
        </p:nvSpPr>
        <p:spPr>
          <a:xfrm>
            <a:off x="5798549" y="2641600"/>
            <a:ext cx="2443751"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dirty="0"/>
              <a:t>Haldusasutused</a:t>
            </a:r>
          </a:p>
        </p:txBody>
      </p:sp>
      <p:sp>
        <p:nvSpPr>
          <p:cNvPr id="10" name="Ellipse 9">
            <a:extLst>
              <a:ext uri="{FF2B5EF4-FFF2-40B4-BE49-F238E27FC236}">
                <a16:creationId xmlns:a16="http://schemas.microsoft.com/office/drawing/2014/main" id="{9E9EA637-CA3E-451E-975D-ECF35E58363A}"/>
              </a:ext>
            </a:extLst>
          </p:cNvPr>
          <p:cNvSpPr/>
          <p:nvPr/>
        </p:nvSpPr>
        <p:spPr>
          <a:xfrm>
            <a:off x="9029699" y="2641600"/>
            <a:ext cx="2882901"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dirty="0"/>
              <a:t>Õigusasutused ja õiguskaitseorganid</a:t>
            </a:r>
          </a:p>
        </p:txBody>
      </p:sp>
      <p:cxnSp>
        <p:nvCxnSpPr>
          <p:cNvPr id="13" name="Gerade Verbindung mit Pfeil 12">
            <a:extLst>
              <a:ext uri="{FF2B5EF4-FFF2-40B4-BE49-F238E27FC236}">
                <a16:creationId xmlns:a16="http://schemas.microsoft.com/office/drawing/2014/main" id="{B4E09BFE-9C85-4381-A77D-DB77FF61CBB7}"/>
              </a:ext>
            </a:extLst>
          </p:cNvPr>
          <p:cNvCxnSpPr>
            <a:cxnSpLocks/>
          </p:cNvCxnSpPr>
          <p:nvPr/>
        </p:nvCxnSpPr>
        <p:spPr>
          <a:xfrm>
            <a:off x="8432800" y="3192756"/>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Gerade Verbindung mit Pfeil 14">
            <a:extLst>
              <a:ext uri="{FF2B5EF4-FFF2-40B4-BE49-F238E27FC236}">
                <a16:creationId xmlns:a16="http://schemas.microsoft.com/office/drawing/2014/main" id="{D2858DEE-A0D0-42B2-AF38-832F7E00455C}"/>
              </a:ext>
            </a:extLst>
          </p:cNvPr>
          <p:cNvCxnSpPr/>
          <p:nvPr/>
        </p:nvCxnSpPr>
        <p:spPr>
          <a:xfrm flipH="1">
            <a:off x="9162143" y="3824891"/>
            <a:ext cx="647700" cy="5461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Gerade Verbindung mit Pfeil 16">
            <a:extLst>
              <a:ext uri="{FF2B5EF4-FFF2-40B4-BE49-F238E27FC236}">
                <a16:creationId xmlns:a16="http://schemas.microsoft.com/office/drawing/2014/main" id="{7601AB3C-98AD-4180-B08D-4400B28D3DA5}"/>
              </a:ext>
            </a:extLst>
          </p:cNvPr>
          <p:cNvCxnSpPr/>
          <p:nvPr/>
        </p:nvCxnSpPr>
        <p:spPr>
          <a:xfrm>
            <a:off x="7291251" y="3926491"/>
            <a:ext cx="709749" cy="444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Rechteck 19">
            <a:extLst>
              <a:ext uri="{FF2B5EF4-FFF2-40B4-BE49-F238E27FC236}">
                <a16:creationId xmlns:a16="http://schemas.microsoft.com/office/drawing/2014/main" id="{AD9A77FF-0BCF-40EA-9948-005F3A4E92B4}"/>
              </a:ext>
            </a:extLst>
          </p:cNvPr>
          <p:cNvSpPr/>
          <p:nvPr/>
        </p:nvSpPr>
        <p:spPr>
          <a:xfrm>
            <a:off x="5676900" y="5571146"/>
            <a:ext cx="2324100" cy="5852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a:t>Uurimise algatamine</a:t>
            </a:r>
            <a:endParaRPr lang="et-EE" dirty="0"/>
          </a:p>
          <a:p>
            <a:pPr algn="ctr"/>
            <a:r>
              <a:rPr lang="et-EE"/>
              <a:t>Art 26/1</a:t>
            </a:r>
          </a:p>
        </p:txBody>
      </p:sp>
      <p:sp>
        <p:nvSpPr>
          <p:cNvPr id="21" name="Rechteck 20">
            <a:extLst>
              <a:ext uri="{FF2B5EF4-FFF2-40B4-BE49-F238E27FC236}">
                <a16:creationId xmlns:a16="http://schemas.microsoft.com/office/drawing/2014/main" id="{185DCBC8-0986-4701-9ABA-6FF376B89F4D}"/>
              </a:ext>
            </a:extLst>
          </p:cNvPr>
          <p:cNvSpPr/>
          <p:nvPr/>
        </p:nvSpPr>
        <p:spPr>
          <a:xfrm>
            <a:off x="9029700" y="5554319"/>
            <a:ext cx="2324100" cy="5852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a:t>Evokatsioon</a:t>
            </a:r>
            <a:endParaRPr lang="et-EE" dirty="0"/>
          </a:p>
          <a:p>
            <a:pPr algn="ctr"/>
            <a:r>
              <a:rPr lang="et-EE"/>
              <a:t>Art 27/1 ja 5</a:t>
            </a:r>
          </a:p>
        </p:txBody>
      </p:sp>
      <p:cxnSp>
        <p:nvCxnSpPr>
          <p:cNvPr id="23" name="Gerade Verbindung mit Pfeil 22">
            <a:extLst>
              <a:ext uri="{FF2B5EF4-FFF2-40B4-BE49-F238E27FC236}">
                <a16:creationId xmlns:a16="http://schemas.microsoft.com/office/drawing/2014/main" id="{E6806E6F-AF8D-456E-824A-EDD6EBD6CD4C}"/>
              </a:ext>
            </a:extLst>
          </p:cNvPr>
          <p:cNvCxnSpPr>
            <a:cxnSpLocks/>
          </p:cNvCxnSpPr>
          <p:nvPr/>
        </p:nvCxnSpPr>
        <p:spPr>
          <a:xfrm flipH="1">
            <a:off x="7447644" y="5183965"/>
            <a:ext cx="794656" cy="28297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Gerade Verbindung mit Pfeil 24">
            <a:extLst>
              <a:ext uri="{FF2B5EF4-FFF2-40B4-BE49-F238E27FC236}">
                <a16:creationId xmlns:a16="http://schemas.microsoft.com/office/drawing/2014/main" id="{325BA354-76D3-415A-9E77-579CCC71243D}"/>
              </a:ext>
            </a:extLst>
          </p:cNvPr>
          <p:cNvCxnSpPr/>
          <p:nvPr/>
        </p:nvCxnSpPr>
        <p:spPr>
          <a:xfrm>
            <a:off x="9226550" y="5170681"/>
            <a:ext cx="698500" cy="3238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Ellipse 28">
            <a:extLst>
              <a:ext uri="{FF2B5EF4-FFF2-40B4-BE49-F238E27FC236}">
                <a16:creationId xmlns:a16="http://schemas.microsoft.com/office/drawing/2014/main" id="{89B394B4-F27A-49BD-9989-2F193ABFE4C1}"/>
              </a:ext>
            </a:extLst>
          </p:cNvPr>
          <p:cNvSpPr/>
          <p:nvPr/>
        </p:nvSpPr>
        <p:spPr>
          <a:xfrm>
            <a:off x="1367971" y="2641600"/>
            <a:ext cx="2679700"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a:t>ELi institutsioonid jne.</a:t>
            </a:r>
          </a:p>
        </p:txBody>
      </p:sp>
      <p:sp>
        <p:nvSpPr>
          <p:cNvPr id="30" name="Rechteck 29">
            <a:extLst>
              <a:ext uri="{FF2B5EF4-FFF2-40B4-BE49-F238E27FC236}">
                <a16:creationId xmlns:a16="http://schemas.microsoft.com/office/drawing/2014/main" id="{E3612ECD-8850-400D-A0C5-2545CB7BA9EE}"/>
              </a:ext>
            </a:extLst>
          </p:cNvPr>
          <p:cNvSpPr/>
          <p:nvPr/>
        </p:nvSpPr>
        <p:spPr>
          <a:xfrm>
            <a:off x="1614260" y="1747521"/>
            <a:ext cx="2690949" cy="670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a:t>Euroopa tasand</a:t>
            </a:r>
            <a:endParaRPr lang="et-EE" dirty="0"/>
          </a:p>
        </p:txBody>
      </p:sp>
      <p:sp>
        <p:nvSpPr>
          <p:cNvPr id="31" name="Ellipse 30">
            <a:extLst>
              <a:ext uri="{FF2B5EF4-FFF2-40B4-BE49-F238E27FC236}">
                <a16:creationId xmlns:a16="http://schemas.microsoft.com/office/drawing/2014/main" id="{198A2EA0-6F82-47DD-8188-62229E1CA446}"/>
              </a:ext>
            </a:extLst>
          </p:cNvPr>
          <p:cNvSpPr/>
          <p:nvPr/>
        </p:nvSpPr>
        <p:spPr>
          <a:xfrm>
            <a:off x="3753304" y="3731186"/>
            <a:ext cx="1028700" cy="47248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a:t>OLAF</a:t>
            </a:r>
          </a:p>
        </p:txBody>
      </p:sp>
      <p:sp>
        <p:nvSpPr>
          <p:cNvPr id="32" name="Pfeil: nach links und rechts 31">
            <a:extLst>
              <a:ext uri="{FF2B5EF4-FFF2-40B4-BE49-F238E27FC236}">
                <a16:creationId xmlns:a16="http://schemas.microsoft.com/office/drawing/2014/main" id="{11558871-362A-4336-8FD9-80AD0889FF4A}"/>
              </a:ext>
            </a:extLst>
          </p:cNvPr>
          <p:cNvSpPr/>
          <p:nvPr/>
        </p:nvSpPr>
        <p:spPr>
          <a:xfrm>
            <a:off x="4623480" y="1690688"/>
            <a:ext cx="2324100" cy="819233"/>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sz="1600" dirty="0"/>
              <a:t>Art. 22, 25/2 ja 3</a:t>
            </a:r>
          </a:p>
        </p:txBody>
      </p:sp>
      <p:cxnSp>
        <p:nvCxnSpPr>
          <p:cNvPr id="36" name="Gerade Verbindung mit Pfeil 35">
            <a:extLst>
              <a:ext uri="{FF2B5EF4-FFF2-40B4-BE49-F238E27FC236}">
                <a16:creationId xmlns:a16="http://schemas.microsoft.com/office/drawing/2014/main" id="{3B595CFB-02C7-47BB-BCA4-68F1E6E9FEF1}"/>
              </a:ext>
            </a:extLst>
          </p:cNvPr>
          <p:cNvCxnSpPr/>
          <p:nvPr/>
        </p:nvCxnSpPr>
        <p:spPr>
          <a:xfrm>
            <a:off x="2706007" y="3823946"/>
            <a:ext cx="0" cy="696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Gerade Verbindung mit Pfeil 37">
            <a:extLst>
              <a:ext uri="{FF2B5EF4-FFF2-40B4-BE49-F238E27FC236}">
                <a16:creationId xmlns:a16="http://schemas.microsoft.com/office/drawing/2014/main" id="{F0E36C1D-6824-4348-8507-D53C32D0299D}"/>
              </a:ext>
            </a:extLst>
          </p:cNvPr>
          <p:cNvCxnSpPr>
            <a:cxnSpLocks/>
          </p:cNvCxnSpPr>
          <p:nvPr/>
        </p:nvCxnSpPr>
        <p:spPr>
          <a:xfrm>
            <a:off x="4047671" y="3505125"/>
            <a:ext cx="219983" cy="13422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0" name="Gerade Verbindung mit Pfeil 39">
            <a:extLst>
              <a:ext uri="{FF2B5EF4-FFF2-40B4-BE49-F238E27FC236}">
                <a16:creationId xmlns:a16="http://schemas.microsoft.com/office/drawing/2014/main" id="{2BFA42E4-2CC3-4AE3-BB75-A30ED107BF66}"/>
              </a:ext>
            </a:extLst>
          </p:cNvPr>
          <p:cNvCxnSpPr/>
          <p:nvPr/>
        </p:nvCxnSpPr>
        <p:spPr>
          <a:xfrm flipH="1">
            <a:off x="2964518" y="4121307"/>
            <a:ext cx="770300" cy="355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4" name="Verbinder: gewinkelt 43">
            <a:extLst>
              <a:ext uri="{FF2B5EF4-FFF2-40B4-BE49-F238E27FC236}">
                <a16:creationId xmlns:a16="http://schemas.microsoft.com/office/drawing/2014/main" id="{DF99B6F3-85FA-4FB6-A314-37BF4D50810E}"/>
              </a:ext>
            </a:extLst>
          </p:cNvPr>
          <p:cNvCxnSpPr>
            <a:cxnSpLocks/>
          </p:cNvCxnSpPr>
          <p:nvPr/>
        </p:nvCxnSpPr>
        <p:spPr>
          <a:xfrm>
            <a:off x="4236903" y="3142048"/>
            <a:ext cx="2266948" cy="1754181"/>
          </a:xfrm>
          <a:prstGeom prst="bentConnector3">
            <a:avLst/>
          </a:prstGeom>
          <a:ln>
            <a:tailEnd type="triangle"/>
          </a:ln>
        </p:spPr>
        <p:style>
          <a:lnRef idx="3">
            <a:schemeClr val="dk1"/>
          </a:lnRef>
          <a:fillRef idx="0">
            <a:schemeClr val="dk1"/>
          </a:fillRef>
          <a:effectRef idx="2">
            <a:schemeClr val="dk1"/>
          </a:effectRef>
          <a:fontRef idx="minor">
            <a:schemeClr val="tx1"/>
          </a:fontRef>
        </p:style>
      </p:cxnSp>
      <p:cxnSp>
        <p:nvCxnSpPr>
          <p:cNvPr id="50" name="Gerade Verbindung mit Pfeil 49">
            <a:extLst>
              <a:ext uri="{FF2B5EF4-FFF2-40B4-BE49-F238E27FC236}">
                <a16:creationId xmlns:a16="http://schemas.microsoft.com/office/drawing/2014/main" id="{1E7F1DE6-2E63-41EC-8EB4-F1723B9F13E9}"/>
              </a:ext>
            </a:extLst>
          </p:cNvPr>
          <p:cNvCxnSpPr>
            <a:cxnSpLocks/>
          </p:cNvCxnSpPr>
          <p:nvPr/>
        </p:nvCxnSpPr>
        <p:spPr>
          <a:xfrm>
            <a:off x="4678962" y="5130800"/>
            <a:ext cx="184423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4" name="Gerade Verbindung mit Pfeil 53">
            <a:extLst>
              <a:ext uri="{FF2B5EF4-FFF2-40B4-BE49-F238E27FC236}">
                <a16:creationId xmlns:a16="http://schemas.microsoft.com/office/drawing/2014/main" id="{B0C67822-BC55-4615-B3A0-2C634F5B9B04}"/>
              </a:ext>
            </a:extLst>
          </p:cNvPr>
          <p:cNvCxnSpPr/>
          <p:nvPr/>
        </p:nvCxnSpPr>
        <p:spPr>
          <a:xfrm flipV="1">
            <a:off x="9613900" y="3926491"/>
            <a:ext cx="622300" cy="55041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5" name="Textfeld 54">
            <a:extLst>
              <a:ext uri="{FF2B5EF4-FFF2-40B4-BE49-F238E27FC236}">
                <a16:creationId xmlns:a16="http://schemas.microsoft.com/office/drawing/2014/main" id="{6B735DD7-FC01-48F6-9681-C3480F4AD67E}"/>
              </a:ext>
            </a:extLst>
          </p:cNvPr>
          <p:cNvSpPr txBox="1"/>
          <p:nvPr/>
        </p:nvSpPr>
        <p:spPr>
          <a:xfrm>
            <a:off x="10302875" y="3799437"/>
            <a:ext cx="1336221" cy="738664"/>
          </a:xfrm>
          <a:prstGeom prst="rect">
            <a:avLst/>
          </a:prstGeom>
          <a:noFill/>
        </p:spPr>
        <p:txBody>
          <a:bodyPr wrap="square" rtlCol="0">
            <a:spAutoFit/>
          </a:bodyPr>
          <a:lstStyle/>
          <a:p>
            <a:r>
              <a:rPr lang="et-EE" sz="1400" dirty="0"/>
              <a:t>EPPO pädevus puudub</a:t>
            </a:r>
          </a:p>
          <a:p>
            <a:r>
              <a:rPr lang="et-EE" sz="1400" dirty="0"/>
              <a:t>Art 24/8</a:t>
            </a:r>
          </a:p>
        </p:txBody>
      </p:sp>
    </p:spTree>
    <p:extLst>
      <p:ext uri="{BB962C8B-B14F-4D97-AF65-F5344CB8AC3E}">
        <p14:creationId xmlns:p14="http://schemas.microsoft.com/office/powerpoint/2010/main" val="3416461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27668" y="294786"/>
            <a:ext cx="10515600" cy="1325563"/>
          </a:xfrm>
        </p:spPr>
        <p:txBody>
          <a:bodyPr>
            <a:normAutofit/>
          </a:bodyPr>
          <a:lstStyle/>
          <a:p>
            <a:r>
              <a:rPr lang="et-EE" altLang="de-DE" b="1" noProof="0" dirty="0"/>
              <a:t>Teavituskohustused</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27669" y="1833893"/>
            <a:ext cx="9368831" cy="4095750"/>
          </a:xfrm>
        </p:spPr>
        <p:txBody>
          <a:bodyPr>
            <a:normAutofit fontScale="92500" lnSpcReduction="20000"/>
          </a:bodyPr>
          <a:lstStyle/>
          <a:p>
            <a:pPr algn="just">
              <a:buFont typeface="Wingdings" panose="05000000000000000000" pitchFamily="2" charset="2"/>
              <a:buChar char="Ø"/>
              <a:defRPr/>
            </a:pPr>
            <a:r>
              <a:rPr lang="et-EE" dirty="0"/>
              <a:t>Ilma põhjendamatu viivituseta</a:t>
            </a:r>
          </a:p>
          <a:p>
            <a:pPr algn="just">
              <a:buFont typeface="Wingdings" panose="05000000000000000000" pitchFamily="2" charset="2"/>
              <a:buChar char="Ø"/>
              <a:defRPr/>
            </a:pPr>
            <a:r>
              <a:rPr lang="et-EE" dirty="0"/>
              <a:t>Olenemata sellest, kas siseriiklik asutus on uurimise juba algatanud või mitte</a:t>
            </a:r>
          </a:p>
          <a:p>
            <a:pPr algn="just">
              <a:buFont typeface="Wingdings" panose="05000000000000000000" pitchFamily="2" charset="2"/>
              <a:buChar char="Ø"/>
              <a:defRPr/>
            </a:pPr>
            <a:r>
              <a:rPr lang="et-EE" dirty="0"/>
              <a:t>Isegi erandjuhtudel vastavalt artikli 25 lõikele 3 või juhtudel, kui ei ole võimalik hinnata, kas artikli 25 lõikes 2 sätestatud kriteeriumid on täidetud.</a:t>
            </a:r>
          </a:p>
          <a:p>
            <a:pPr algn="just">
              <a:buFont typeface="Wingdings" panose="05000000000000000000" pitchFamily="2" charset="2"/>
              <a:buChar char="Ø"/>
              <a:defRPr/>
            </a:pPr>
            <a:r>
              <a:rPr lang="et-EE" dirty="0"/>
              <a:t> Miinimumnõuded (Art. 24 § 4)</a:t>
            </a:r>
          </a:p>
          <a:p>
            <a:pPr lvl="1" algn="just">
              <a:buFont typeface="Wingdings" panose="05000000000000000000" pitchFamily="2" charset="2"/>
              <a:buChar char="ü"/>
              <a:defRPr/>
            </a:pPr>
            <a:r>
              <a:rPr lang="et-EE" dirty="0"/>
              <a:t> asjaolude kirjeldus</a:t>
            </a:r>
          </a:p>
          <a:p>
            <a:pPr lvl="1" algn="just">
              <a:buFont typeface="Wingdings" panose="05000000000000000000" pitchFamily="2" charset="2"/>
              <a:buChar char="ü"/>
              <a:defRPr/>
            </a:pPr>
            <a:r>
              <a:rPr lang="et-EE" dirty="0"/>
              <a:t> tekitatud või tõenäoliselt tekitatava kahju hindamine</a:t>
            </a:r>
          </a:p>
          <a:p>
            <a:pPr lvl="1" algn="just">
              <a:buFont typeface="Wingdings" panose="05000000000000000000" pitchFamily="2" charset="2"/>
              <a:buChar char="ü"/>
              <a:defRPr/>
            </a:pPr>
            <a:r>
              <a:rPr lang="et-EE" dirty="0"/>
              <a:t> võimalik õiguslik liigitus </a:t>
            </a:r>
          </a:p>
          <a:p>
            <a:pPr lvl="1" algn="just">
              <a:buFont typeface="Wingdings" panose="05000000000000000000" pitchFamily="2" charset="2"/>
              <a:buChar char="ü"/>
              <a:defRPr/>
            </a:pPr>
            <a:r>
              <a:rPr lang="et-EE" dirty="0"/>
              <a:t> teave võimalike kannatanute, kahtlusaluste ja teiste asjaga seotud isikute   kohta. </a:t>
            </a:r>
          </a:p>
          <a:p>
            <a:pPr lvl="1">
              <a:buFont typeface="Wingdings" panose="05000000000000000000" pitchFamily="2" charset="2"/>
              <a:buChar char="ü"/>
              <a:defRPr/>
            </a:pPr>
            <a:endParaRPr lang="et-EE" dirty="0"/>
          </a:p>
          <a:p>
            <a:pPr lvl="1">
              <a:buFont typeface="Wingdings" panose="05000000000000000000" pitchFamily="2" charset="2"/>
              <a:buChar char="ü"/>
              <a:defRPr/>
            </a:pPr>
            <a:endParaRPr lang="et-EE" noProof="0" dirty="0">
              <a:solidFill>
                <a:schemeClr val="tx1"/>
              </a:solidFill>
            </a:endParaRPr>
          </a:p>
          <a:p>
            <a:pPr marL="1371600" lvl="2" indent="-514350">
              <a:defRPr/>
            </a:pPr>
            <a:endParaRPr lang="et-EE" b="1" noProof="0" dirty="0">
              <a:solidFill>
                <a:schemeClr val="tx1"/>
              </a:solidFill>
            </a:endParaRPr>
          </a:p>
          <a:p>
            <a:pPr marL="514350" indent="-514350">
              <a:buFont typeface="+mj-lt"/>
              <a:buAutoNum type="alphaLcPeriod"/>
              <a:defRPr/>
            </a:pPr>
            <a:endParaRPr lang="et-EE"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24</a:t>
            </a:fld>
            <a:endParaRPr lang="et-EE" altLang="de-DE">
              <a:solidFill>
                <a:schemeClr val="bg1"/>
              </a:solidFill>
            </a:endParaRPr>
          </a:p>
        </p:txBody>
      </p:sp>
    </p:spTree>
    <p:extLst>
      <p:ext uri="{BB962C8B-B14F-4D97-AF65-F5344CB8AC3E}">
        <p14:creationId xmlns:p14="http://schemas.microsoft.com/office/powerpoint/2010/main" val="1217280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10381" y="369836"/>
            <a:ext cx="10515600" cy="1325563"/>
          </a:xfrm>
        </p:spPr>
        <p:txBody>
          <a:bodyPr>
            <a:normAutofit/>
          </a:bodyPr>
          <a:lstStyle/>
          <a:p>
            <a:r>
              <a:rPr lang="et-EE" altLang="de-DE" b="1" noProof="0" dirty="0"/>
              <a:t>Evokatsiooniõigus 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10381" y="1816919"/>
            <a:ext cx="9860485" cy="4417910"/>
          </a:xfrm>
        </p:spPr>
        <p:txBody>
          <a:bodyPr>
            <a:normAutofit fontScale="55000" lnSpcReduction="20000"/>
          </a:bodyPr>
          <a:lstStyle/>
          <a:p>
            <a:pPr marL="0" indent="0" algn="just">
              <a:buNone/>
              <a:defRPr/>
            </a:pPr>
            <a:r>
              <a:rPr lang="et-EE" sz="2900" b="1" dirty="0"/>
              <a:t>Artikkel 27:</a:t>
            </a:r>
          </a:p>
          <a:p>
            <a:pPr marL="514350" indent="-514350" algn="just">
              <a:buFont typeface="+mj-lt"/>
              <a:buAutoNum type="arabicPeriod"/>
              <a:defRPr/>
            </a:pPr>
            <a:r>
              <a:rPr lang="et-EE" sz="2900" dirty="0"/>
              <a:t>Pärast kogu artikli 24 lõike 2 kohase teabe saamist teeb EPPO nii kiiresti kui võimalik, kuid hiljemalt </a:t>
            </a:r>
            <a:r>
              <a:rPr lang="et-EE" sz="2900" b="1" dirty="0"/>
              <a:t>viie päeva</a:t>
            </a:r>
            <a:r>
              <a:rPr lang="et-EE" sz="2900" dirty="0"/>
              <a:t> jooksul pärast riigiasutustelt teabe saamist, </a:t>
            </a:r>
            <a:r>
              <a:rPr lang="et-EE" sz="2900" b="1" dirty="0"/>
              <a:t>otsuse selle kohta, kas teostada oma evokatsiooniõigust</a:t>
            </a:r>
            <a:r>
              <a:rPr lang="et-EE" sz="2900" dirty="0"/>
              <a:t>, ning teavitab riigiasutusi sellest otsusest. Konkreetse kriminaalasja puhul võib Euroopa peaprokurör võtta vastu põhjendatud otsuse seda tähtaega pikendada maksimaalselt </a:t>
            </a:r>
            <a:r>
              <a:rPr lang="et-EE" sz="2900" b="1" dirty="0"/>
              <a:t>viie päeva</a:t>
            </a:r>
            <a:r>
              <a:rPr lang="et-EE" sz="2900" dirty="0"/>
              <a:t> võrra, ja teavitab sellest vastavalt riiklikke asutusi. </a:t>
            </a:r>
          </a:p>
          <a:p>
            <a:pPr marL="514350" indent="-514350" algn="just">
              <a:buFont typeface="+mj-lt"/>
              <a:buAutoNum type="arabicPeriod"/>
              <a:defRPr/>
            </a:pPr>
            <a:r>
              <a:rPr lang="et-EE" dirty="0"/>
              <a:t>Lõikes 1 osutatud </a:t>
            </a:r>
            <a:r>
              <a:rPr lang="et-EE" sz="2900" b="1" dirty="0"/>
              <a:t>aja jooksul</a:t>
            </a:r>
            <a:r>
              <a:rPr lang="et-EE" sz="2900" dirty="0"/>
              <a:t> ei tee riigiasutused siseriikliku õiguse alusel otsuseid, mille tulemusel võidakse välistada EPPO evokatsiooniõiguse teostamine. </a:t>
            </a:r>
          </a:p>
          <a:p>
            <a:pPr marL="514350" indent="-514350" algn="just">
              <a:buFont typeface="+mj-lt"/>
              <a:buAutoNum type="arabicPeriod"/>
              <a:defRPr/>
            </a:pPr>
            <a:r>
              <a:rPr lang="et-EE" sz="2900" dirty="0"/>
              <a:t>Riigiasutused rakendavad siseriikliku õiguse alusel </a:t>
            </a:r>
            <a:r>
              <a:rPr lang="et-EE" sz="2900" b="1" dirty="0"/>
              <a:t>vajalikke kiireloomulisi meetmeid</a:t>
            </a:r>
            <a:r>
              <a:rPr lang="et-EE" sz="2900" dirty="0"/>
              <a:t>, et tagada tõhus uurimine ja süüdistuse esitamine. </a:t>
            </a:r>
          </a:p>
          <a:p>
            <a:pPr marL="514350" indent="-514350" algn="just">
              <a:buFont typeface="+mj-lt"/>
              <a:buAutoNum type="arabicPeriod"/>
              <a:defRPr/>
            </a:pPr>
            <a:r>
              <a:rPr lang="et-EE" sz="2900" dirty="0"/>
              <a:t>Kui EPPOle saab muul viisil kui artikli 24 lõikes 2 osutatud teavitamise kaudu teatavaks, et liikmesriigi pädevad asutused on juba alustanud uurimist kuriteo puhul, mis võiks kuuluda EPPO pädevusse, teavitab EPPO viivitamata kõnealuseid asutusi. </a:t>
            </a:r>
            <a:r>
              <a:rPr lang="et-EE" sz="2900" b="1" dirty="0"/>
              <a:t>Pärast seda, kui EPPOt on asjakohaselt teavitatud vastavalt artikli 24 lõikele 2</a:t>
            </a:r>
            <a:r>
              <a:rPr lang="et-EE" sz="2900" dirty="0"/>
              <a:t>, otsustab ta ise, kas teostada oma evokatsiooniõigust. Sellekohane otsus tehakse käesoleva artikli lõikes 1 sätestatud tähtaja jooksul. </a:t>
            </a:r>
          </a:p>
          <a:p>
            <a:pPr marL="514350" indent="-514350" algn="just">
              <a:buFont typeface="+mj-lt"/>
              <a:buAutoNum type="arabicPeriod"/>
              <a:defRPr/>
            </a:pPr>
            <a:r>
              <a:rPr lang="et-EE" sz="2900" dirty="0"/>
              <a:t>EPPO konsulteerib vajaduse korral asjaomase liikmesriigi pädevate asutustega, enne kui otsustab, kas teostada oma evokatsiooniõigust. </a:t>
            </a:r>
          </a:p>
          <a:p>
            <a:pPr marL="514350" indent="-514350" algn="just">
              <a:buFont typeface="+mj-lt"/>
              <a:buAutoNum type="arabicPeriod"/>
              <a:defRPr/>
            </a:pPr>
            <a:r>
              <a:rPr lang="et-EE" sz="2900" dirty="0"/>
              <a:t>Kui EPPO teostab oma evokatsiooniõigust, annavad liikmesriikide pädevad asutused toimiku üle EPPOle ning hoiduvad sama kuritegu käsitlevate edasiste uurimistoimingute läbiviimisest.</a:t>
            </a:r>
          </a:p>
          <a:p>
            <a:pPr lvl="1">
              <a:buFont typeface="Wingdings" panose="05000000000000000000" pitchFamily="2" charset="2"/>
              <a:buChar char="ü"/>
              <a:defRPr/>
            </a:pPr>
            <a:endParaRPr lang="et-EE" dirty="0"/>
          </a:p>
          <a:p>
            <a:pPr lvl="1">
              <a:buFont typeface="Wingdings" panose="05000000000000000000" pitchFamily="2" charset="2"/>
              <a:buChar char="ü"/>
              <a:defRPr/>
            </a:pPr>
            <a:endParaRPr lang="et-EE" noProof="0" dirty="0">
              <a:solidFill>
                <a:schemeClr val="tx1"/>
              </a:solidFill>
            </a:endParaRPr>
          </a:p>
          <a:p>
            <a:pPr marL="1371600" lvl="2" indent="-514350">
              <a:defRPr/>
            </a:pPr>
            <a:endParaRPr lang="et-EE" b="1" noProof="0" dirty="0">
              <a:solidFill>
                <a:schemeClr val="tx1"/>
              </a:solidFill>
            </a:endParaRPr>
          </a:p>
          <a:p>
            <a:pPr marL="514350" indent="-514350">
              <a:buFont typeface="+mj-lt"/>
              <a:buAutoNum type="alphaLcPeriod"/>
              <a:defRPr/>
            </a:pPr>
            <a:endParaRPr lang="et-EE"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25</a:t>
            </a:fld>
            <a:endParaRPr lang="et-EE" altLang="de-DE">
              <a:solidFill>
                <a:schemeClr val="bg1"/>
              </a:solidFill>
            </a:endParaRPr>
          </a:p>
        </p:txBody>
      </p:sp>
    </p:spTree>
    <p:extLst>
      <p:ext uri="{BB962C8B-B14F-4D97-AF65-F5344CB8AC3E}">
        <p14:creationId xmlns:p14="http://schemas.microsoft.com/office/powerpoint/2010/main" val="2157245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37716" y="296863"/>
            <a:ext cx="10515600" cy="1325563"/>
          </a:xfrm>
        </p:spPr>
        <p:txBody>
          <a:bodyPr>
            <a:normAutofit/>
          </a:bodyPr>
          <a:lstStyle/>
          <a:p>
            <a:r>
              <a:rPr lang="et-EE" altLang="de-DE" b="1" noProof="0" dirty="0"/>
              <a:t>Evokatsiooniõigus 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31854" y="1622427"/>
            <a:ext cx="9986946" cy="4511673"/>
          </a:xfrm>
        </p:spPr>
        <p:txBody>
          <a:bodyPr>
            <a:normAutofit fontScale="77500" lnSpcReduction="20000"/>
          </a:bodyPr>
          <a:lstStyle/>
          <a:p>
            <a:pPr marL="0" indent="0" algn="just">
              <a:buNone/>
              <a:defRPr/>
            </a:pPr>
            <a:r>
              <a:rPr lang="et-EE" sz="2000" b="1" dirty="0"/>
              <a:t>Artikkel 27:</a:t>
            </a:r>
          </a:p>
          <a:p>
            <a:pPr marL="914400" lvl="1" indent="-457200" algn="just">
              <a:buFont typeface="+mj-lt"/>
              <a:buAutoNum type="arabicPeriod" startAt="6"/>
              <a:defRPr/>
            </a:pPr>
            <a:r>
              <a:rPr lang="et-EE" sz="2000" dirty="0"/>
              <a:t>Käesolevas artiklis sätestatud evokatsiooniõigust võib </a:t>
            </a:r>
            <a:r>
              <a:rPr lang="et-EE" sz="2000" b="1" dirty="0"/>
              <a:t>teostada iga liikmesriigi Euroopa delegaatprokurör</a:t>
            </a:r>
            <a:r>
              <a:rPr lang="et-EE" sz="2000" dirty="0"/>
              <a:t>, kelle pädevad asutused on algatanud uurimise artiklite 22 ja 23 kohaldamisalasse kuuluva kuriteo osas. </a:t>
            </a:r>
          </a:p>
          <a:p>
            <a:pPr marL="457200" lvl="1" indent="0" algn="just">
              <a:buNone/>
              <a:defRPr/>
            </a:pPr>
            <a:r>
              <a:rPr lang="en-US" sz="2000" dirty="0"/>
              <a:t>	</a:t>
            </a:r>
            <a:r>
              <a:rPr lang="et-EE" sz="2000" dirty="0"/>
              <a:t>Kui Euroopa delegaatprokurör, kes on saanud artikli 24 lõike 2 kohase teabe, otsustab </a:t>
            </a:r>
            <a:r>
              <a:rPr lang="en-US" sz="2000" dirty="0"/>
              <a:t>	</a:t>
            </a:r>
            <a:r>
              <a:rPr lang="et-EE" sz="2000" dirty="0"/>
              <a:t>mitte teostada </a:t>
            </a:r>
            <a:r>
              <a:rPr lang="en-US" sz="2000" dirty="0"/>
              <a:t>	</a:t>
            </a:r>
            <a:r>
              <a:rPr lang="et-EE" sz="2000" dirty="0"/>
              <a:t>evokatsiooniõigust, </a:t>
            </a:r>
            <a:r>
              <a:rPr lang="et-EE" sz="2000" b="1" dirty="0"/>
              <a:t>teavitab ta pädevat alalist koda  </a:t>
            </a:r>
            <a:r>
              <a:rPr lang="et-EE" sz="2000" dirty="0"/>
              <a:t>oma liikmesriigi </a:t>
            </a:r>
            <a:r>
              <a:rPr lang="et-EE" sz="2000" b="1" dirty="0"/>
              <a:t>Euroopa Prokuröri </a:t>
            </a:r>
            <a:r>
              <a:rPr lang="et-EE" sz="2000" dirty="0"/>
              <a:t>kaudu,  et alalisel </a:t>
            </a:r>
            <a:r>
              <a:rPr lang="en-US" sz="2000" dirty="0"/>
              <a:t>	</a:t>
            </a:r>
            <a:r>
              <a:rPr lang="et-EE" sz="2000" dirty="0"/>
              <a:t>kojal oleks võimalik teha otsus  kooskõlas artikli 10 lõikega 4. </a:t>
            </a:r>
          </a:p>
          <a:p>
            <a:pPr marL="914400" lvl="1" indent="-457200" algn="just">
              <a:buFont typeface="+mj-lt"/>
              <a:buAutoNum type="arabicPeriod" startAt="7"/>
              <a:defRPr/>
            </a:pPr>
            <a:r>
              <a:rPr lang="et-EE" sz="2000" dirty="0"/>
              <a:t>Kui EPPO ei ole oma evokatsiooniõigust teostanud, </a:t>
            </a:r>
            <a:r>
              <a:rPr lang="et-EE" sz="2000" b="1" dirty="0"/>
              <a:t>teavitab ta sellest põhjendamatu viivituseta pädevaid riigiasutusi</a:t>
            </a:r>
            <a:r>
              <a:rPr lang="et-EE" sz="2000" dirty="0"/>
              <a:t>. Pädevad riigiasutused teavitavad EPPOt kogu menetluse jooksul kõigist uutest asjaoludest, mis võiksid anda EPPOle põhjuse oma eelnev otsus pädevust mitte teostada, uuesti läbi vaadata. </a:t>
            </a:r>
          </a:p>
          <a:p>
            <a:pPr marL="457200" lvl="1" indent="0" algn="just">
              <a:buNone/>
              <a:defRPr/>
            </a:pPr>
            <a:r>
              <a:rPr lang="en-US" sz="2000" dirty="0"/>
              <a:t>	</a:t>
            </a:r>
            <a:r>
              <a:rPr lang="et-EE" sz="2000" dirty="0"/>
              <a:t>EPPO võib teostada oma evokatsiooniõigust pärast sellise teabe saamist, tingimusel et siseriiklikku uurimist </a:t>
            </a:r>
            <a:r>
              <a:rPr lang="en-US" sz="2000" dirty="0"/>
              <a:t>	</a:t>
            </a:r>
            <a:r>
              <a:rPr lang="en-US" sz="2000" dirty="0" err="1"/>
              <a:t>ei</a:t>
            </a:r>
            <a:r>
              <a:rPr lang="en-US" sz="2000" dirty="0"/>
              <a:t> ole </a:t>
            </a:r>
            <a:r>
              <a:rPr lang="en-US" sz="2000" dirty="0" err="1"/>
              <a:t>veel</a:t>
            </a:r>
            <a:r>
              <a:rPr lang="en-US" sz="2000" dirty="0"/>
              <a:t> </a:t>
            </a:r>
            <a:r>
              <a:rPr lang="en-US" sz="2000" dirty="0" err="1"/>
              <a:t>lõpetatud</a:t>
            </a:r>
            <a:r>
              <a:rPr lang="en-US" sz="2000" dirty="0"/>
              <a:t> </a:t>
            </a:r>
            <a:r>
              <a:rPr lang="en-US" sz="2000" dirty="0" err="1"/>
              <a:t>ning</a:t>
            </a:r>
            <a:r>
              <a:rPr lang="en-US" sz="2000" dirty="0"/>
              <a:t> </a:t>
            </a:r>
            <a:r>
              <a:rPr lang="en-US" sz="2000" dirty="0" err="1"/>
              <a:t>süüdistusakti</a:t>
            </a:r>
            <a:r>
              <a:rPr lang="en-US" sz="2000" dirty="0"/>
              <a:t> </a:t>
            </a:r>
            <a:r>
              <a:rPr lang="en-US" sz="2000" dirty="0" err="1"/>
              <a:t>ei</a:t>
            </a:r>
            <a:r>
              <a:rPr lang="en-US" sz="2000" dirty="0"/>
              <a:t> ole </a:t>
            </a:r>
            <a:r>
              <a:rPr lang="en-US" sz="2000" dirty="0" err="1"/>
              <a:t>veel</a:t>
            </a:r>
            <a:r>
              <a:rPr lang="en-US" sz="2000" dirty="0"/>
              <a:t> </a:t>
            </a:r>
            <a:r>
              <a:rPr lang="en-US" sz="2000" dirty="0" err="1"/>
              <a:t>kohtule</a:t>
            </a:r>
            <a:r>
              <a:rPr lang="en-US" sz="2000" dirty="0"/>
              <a:t> </a:t>
            </a:r>
            <a:r>
              <a:rPr lang="en-US" sz="2000" dirty="0" err="1"/>
              <a:t>esitatud</a:t>
            </a:r>
            <a:r>
              <a:rPr lang="en-US" sz="2000" dirty="0"/>
              <a:t>. </a:t>
            </a:r>
            <a:r>
              <a:rPr lang="en-US" sz="2000" dirty="0" err="1"/>
              <a:t>Otsus</a:t>
            </a:r>
            <a:r>
              <a:rPr lang="en-US" sz="2000" dirty="0"/>
              <a:t> </a:t>
            </a:r>
            <a:r>
              <a:rPr lang="en-US" sz="2000" dirty="0" err="1"/>
              <a:t>tehakse</a:t>
            </a:r>
            <a:r>
              <a:rPr lang="en-US" sz="2000" dirty="0"/>
              <a:t>  </a:t>
            </a:r>
            <a:r>
              <a:rPr lang="en-US" sz="2000" dirty="0" err="1"/>
              <a:t>lõikes</a:t>
            </a:r>
            <a:r>
              <a:rPr lang="en-US" sz="2000" dirty="0"/>
              <a:t> 1 </a:t>
            </a:r>
            <a:r>
              <a:rPr lang="en-US" sz="2000" dirty="0" err="1"/>
              <a:t>sätestatud</a:t>
            </a:r>
            <a:r>
              <a:rPr lang="en-US" sz="2000" dirty="0"/>
              <a:t> </a:t>
            </a:r>
            <a:r>
              <a:rPr lang="en-US" sz="2000" dirty="0" err="1">
                <a:solidFill>
                  <a:schemeClr val="bg1"/>
                </a:solidFill>
              </a:rPr>
              <a:t>tähtaj</a:t>
            </a:r>
            <a:r>
              <a:rPr lang="et-EE" sz="2000" dirty="0"/>
              <a:t>tähtaj</a:t>
            </a:r>
            <a:r>
              <a:rPr lang="en-US" sz="2000" dirty="0"/>
              <a:t>a</a:t>
            </a:r>
            <a:r>
              <a:rPr lang="et-EE" sz="2000" dirty="0"/>
              <a:t> </a:t>
            </a:r>
            <a:r>
              <a:rPr lang="en-US" sz="2000" dirty="0" err="1"/>
              <a:t>jooksul</a:t>
            </a:r>
            <a:r>
              <a:rPr lang="en-US" sz="2000" dirty="0"/>
              <a:t>. </a:t>
            </a:r>
            <a:endParaRPr lang="et-EE" sz="2000" dirty="0"/>
          </a:p>
          <a:p>
            <a:pPr marL="914400" lvl="1" indent="-457200" algn="just">
              <a:buFont typeface="+mj-lt"/>
              <a:buAutoNum type="arabicPeriod" startAt="8"/>
              <a:defRPr/>
            </a:pPr>
            <a:r>
              <a:rPr lang="et-EE" sz="2000" dirty="0"/>
              <a:t>Kui kuriteo puhul, mille tulemusel leidis aset või tõenäoliselt leiab aset liidu finantshuvide kahjustamine väiksemas mahus kui 100 000 eurot, leiab kolleegium, viidates kuriteo raskusastmele või menetluse keerukusele konkreetse kriminaalasja puhul, et vajadus liidu tasandil uurimise või süüdistuse esitamise järele puudub, esitab ta kooskõlas artikli 9 lõikega 2 </a:t>
            </a:r>
            <a:r>
              <a:rPr lang="et-EE" sz="2000" b="1" dirty="0"/>
              <a:t>üldised suunised, mis võimaldavad Euroopa delegaatprokuröridel</a:t>
            </a:r>
            <a:r>
              <a:rPr lang="et-EE" sz="2000" dirty="0"/>
              <a:t> iseseisvalt ja põhjendamatu viivituseta otsustada, et kriminaalasja ei alustata. </a:t>
            </a:r>
          </a:p>
          <a:p>
            <a:pPr marL="457200" lvl="1" indent="0" algn="just">
              <a:buNone/>
              <a:defRPr/>
            </a:pPr>
            <a:r>
              <a:rPr lang="en-US" sz="2000" dirty="0"/>
              <a:t>	</a:t>
            </a:r>
            <a:r>
              <a:rPr lang="et-EE" sz="2000" dirty="0"/>
              <a:t>Suunistes täpsustatakse üksikasjalikult olukorrad, millal neid kohaldatakse, kehtestades selged </a:t>
            </a:r>
            <a:r>
              <a:rPr lang="en-US" sz="2000" dirty="0"/>
              <a:t>	</a:t>
            </a:r>
            <a:r>
              <a:rPr lang="et-EE" sz="2000" dirty="0"/>
              <a:t>kriteeriumid ning võttes eriti arvesse kuriteo laadi, olukorra kiireloomulisust ja pädevate riigiasutuste    </a:t>
            </a:r>
            <a:r>
              <a:rPr lang="et-EE" sz="2000" dirty="0">
                <a:solidFill>
                  <a:schemeClr val="bg1"/>
                </a:solidFill>
              </a:rPr>
              <a:t>kohus</a:t>
            </a:r>
            <a:r>
              <a:rPr lang="et-EE" sz="2000" dirty="0"/>
              <a:t>kohustust võtta kõik vajalikud meetmed, et nõuda täies ulatuses sisse kahju liidu finantshuvidele. </a:t>
            </a:r>
          </a:p>
          <a:p>
            <a:pPr marL="914400" lvl="1" indent="-457200" algn="just">
              <a:buFont typeface="+mj-lt"/>
              <a:buAutoNum type="arabicPeriod" startAt="9"/>
              <a:defRPr/>
            </a:pPr>
            <a:r>
              <a:rPr lang="et-EE" sz="2000" dirty="0"/>
              <a:t>Suuniste ühtse kohaldamise tagamiseks teavitab Euroopa delegaatprokurör pädevat alalist koda igast kooskõlas lõikega 8 tehtud otsusest ning iga alaline koda esitab igal aastal kolleegiumile aruande suuniste kohaldamise kohta.</a:t>
            </a:r>
            <a:endParaRPr lang="et-EE" sz="2000" noProof="0" dirty="0">
              <a:solidFill>
                <a:schemeClr val="tx1"/>
              </a:solidFill>
            </a:endParaRPr>
          </a:p>
          <a:p>
            <a:pPr marL="1371600" lvl="2" indent="-514350">
              <a:defRPr/>
            </a:pPr>
            <a:endParaRPr lang="et-EE" b="1" noProof="0" dirty="0">
              <a:solidFill>
                <a:schemeClr val="tx1"/>
              </a:solidFill>
            </a:endParaRPr>
          </a:p>
          <a:p>
            <a:pPr marL="514350" indent="-514350">
              <a:buFont typeface="+mj-lt"/>
              <a:buAutoNum type="alphaLcPeriod"/>
              <a:defRPr/>
            </a:pPr>
            <a:endParaRPr lang="et-EE"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26</a:t>
            </a:fld>
            <a:endParaRPr lang="et-EE" altLang="de-DE">
              <a:solidFill>
                <a:schemeClr val="bg1"/>
              </a:solidFill>
            </a:endParaRPr>
          </a:p>
        </p:txBody>
      </p:sp>
    </p:spTree>
    <p:extLst>
      <p:ext uri="{BB962C8B-B14F-4D97-AF65-F5344CB8AC3E}">
        <p14:creationId xmlns:p14="http://schemas.microsoft.com/office/powerpoint/2010/main" val="1533789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67862" y="297247"/>
            <a:ext cx="10515600" cy="1325563"/>
          </a:xfrm>
        </p:spPr>
        <p:txBody>
          <a:bodyPr>
            <a:normAutofit/>
          </a:bodyPr>
          <a:lstStyle/>
          <a:p>
            <a:r>
              <a:rPr lang="et-EE" altLang="de-DE" b="1" noProof="0" dirty="0"/>
              <a:t>Evokatsiooniõigus III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67862" y="1805262"/>
            <a:ext cx="10006781" cy="4095750"/>
          </a:xfrm>
        </p:spPr>
        <p:txBody>
          <a:bodyPr>
            <a:normAutofit/>
          </a:bodyPr>
          <a:lstStyle/>
          <a:p>
            <a:pPr algn="just">
              <a:buFont typeface="Wingdings" panose="05000000000000000000" pitchFamily="2" charset="2"/>
              <a:buChar char="Ø"/>
              <a:defRPr/>
            </a:pPr>
            <a:r>
              <a:rPr lang="et-EE" dirty="0"/>
              <a:t>Otsuse juhtumi vastuvõtmise osas teeb menetlev Euroopa delegaatprokurör</a:t>
            </a:r>
          </a:p>
          <a:p>
            <a:pPr algn="just">
              <a:buFont typeface="Wingdings" panose="05000000000000000000" pitchFamily="2" charset="2"/>
              <a:buChar char="Ø"/>
              <a:defRPr/>
            </a:pPr>
            <a:r>
              <a:rPr lang="et-EE" dirty="0"/>
              <a:t>Hiljemalt viie päeva jooksul pärast artikli 24 lõike 2 kohase teabe saamist (10 päeva Euroopa peaprokuröri otsusest)</a:t>
            </a:r>
          </a:p>
          <a:p>
            <a:pPr algn="just">
              <a:buFont typeface="Wingdings" panose="05000000000000000000" pitchFamily="2" charset="2"/>
              <a:buChar char="Ø"/>
              <a:defRPr/>
            </a:pPr>
            <a:r>
              <a:rPr lang="et-EE" dirty="0"/>
              <a:t>Otsus kohtuasja mitte alustada</a:t>
            </a:r>
          </a:p>
          <a:p>
            <a:pPr lvl="1" algn="just">
              <a:buFont typeface="Wingdings" panose="05000000000000000000" pitchFamily="2" charset="2"/>
              <a:buChar char="ü"/>
              <a:defRPr/>
            </a:pPr>
            <a:r>
              <a:rPr lang="et-EE" dirty="0"/>
              <a:t>Teavitada alalist koda, kes võib anda Euroopa delegaatprokurörile suunised teisiti otsustada</a:t>
            </a:r>
          </a:p>
          <a:p>
            <a:pPr lvl="1" algn="just">
              <a:buFont typeface="Wingdings" panose="05000000000000000000" pitchFamily="2" charset="2"/>
              <a:buChar char="ü"/>
              <a:defRPr/>
            </a:pPr>
            <a:r>
              <a:rPr lang="et-EE" dirty="0"/>
              <a:t>Kolleegiumi välja antud üldised suunised, kui kahju on väiksem kui</a:t>
            </a:r>
          </a:p>
          <a:p>
            <a:pPr marL="457200" lvl="1" indent="0" algn="just">
              <a:buNone/>
              <a:defRPr/>
            </a:pPr>
            <a:r>
              <a:rPr lang="et-EE"/>
              <a:t>   100 000 eurot</a:t>
            </a:r>
          </a:p>
          <a:p>
            <a:pPr>
              <a:buFont typeface="Wingdings" panose="05000000000000000000" pitchFamily="2" charset="2"/>
              <a:buChar char="Ø"/>
              <a:defRPr/>
            </a:pPr>
            <a:endParaRPr lang="et-EE" dirty="0"/>
          </a:p>
          <a:p>
            <a:pPr>
              <a:buFont typeface="Wingdings" panose="05000000000000000000" pitchFamily="2" charset="2"/>
              <a:buChar char="Ø"/>
              <a:defRPr/>
            </a:pPr>
            <a:endParaRPr lang="et-EE" dirty="0"/>
          </a:p>
          <a:p>
            <a:pPr>
              <a:buFont typeface="Wingdings" panose="05000000000000000000" pitchFamily="2" charset="2"/>
              <a:buChar char="Ø"/>
              <a:defRPr/>
            </a:pPr>
            <a:endParaRPr lang="et-EE" dirty="0"/>
          </a:p>
          <a:p>
            <a:pPr lvl="1">
              <a:buFont typeface="Wingdings" panose="05000000000000000000" pitchFamily="2" charset="2"/>
              <a:buChar char="ü"/>
              <a:defRPr/>
            </a:pPr>
            <a:endParaRPr lang="et-EE" dirty="0"/>
          </a:p>
          <a:p>
            <a:pPr lvl="1">
              <a:buFont typeface="Wingdings" panose="05000000000000000000" pitchFamily="2" charset="2"/>
              <a:buChar char="ü"/>
              <a:defRPr/>
            </a:pPr>
            <a:endParaRPr lang="et-EE" noProof="0" dirty="0">
              <a:solidFill>
                <a:schemeClr val="tx1"/>
              </a:solidFill>
            </a:endParaRPr>
          </a:p>
          <a:p>
            <a:pPr marL="1371600" lvl="2" indent="-514350">
              <a:defRPr/>
            </a:pPr>
            <a:endParaRPr lang="et-EE" b="1" noProof="0" dirty="0">
              <a:solidFill>
                <a:schemeClr val="tx1"/>
              </a:solidFill>
            </a:endParaRPr>
          </a:p>
          <a:p>
            <a:pPr marL="514350" indent="-514350">
              <a:buFont typeface="+mj-lt"/>
              <a:buAutoNum type="alphaLcPeriod"/>
              <a:defRPr/>
            </a:pPr>
            <a:endParaRPr lang="et-EE"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27</a:t>
            </a:fld>
            <a:endParaRPr lang="et-EE" altLang="de-DE">
              <a:solidFill>
                <a:schemeClr val="bg1"/>
              </a:solidFill>
            </a:endParaRPr>
          </a:p>
        </p:txBody>
      </p:sp>
    </p:spTree>
    <p:extLst>
      <p:ext uri="{BB962C8B-B14F-4D97-AF65-F5344CB8AC3E}">
        <p14:creationId xmlns:p14="http://schemas.microsoft.com/office/powerpoint/2010/main" val="313818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768899" y="602130"/>
            <a:ext cx="6570058" cy="841881"/>
          </a:xfrm>
        </p:spPr>
        <p:txBody>
          <a:bodyPr>
            <a:noAutofit/>
          </a:bodyPr>
          <a:lstStyle/>
          <a:p>
            <a:pPr marL="0" indent="0">
              <a:buNone/>
            </a:pPr>
            <a:r>
              <a:rPr lang="et-EE" sz="4000" b="1" dirty="0">
                <a:latin typeface="Frutiger CE 55 Roman" panose="02000503040000020004" pitchFamily="2" charset="0"/>
              </a:rPr>
              <a:t>Mooduli</a:t>
            </a:r>
            <a:r>
              <a:rPr lang="et-EE"/>
              <a:t> </a:t>
            </a:r>
            <a:r>
              <a:rPr lang="et-EE" sz="4000" b="1" dirty="0">
                <a:latin typeface="Frutiger CE 55 Roman" panose="02000503040000020004" pitchFamily="2" charset="0"/>
              </a:rPr>
              <a:t>sisu</a:t>
            </a:r>
            <a:r>
              <a:rPr lang="et-EE"/>
              <a:t> </a:t>
            </a:r>
            <a:endParaRPr lang="et-EE" sz="4000" dirty="0">
              <a:latin typeface="Frutiger CE 55 Roman" panose="02000503040000020004" pitchFamily="2" charset="0"/>
            </a:endParaRPr>
          </a:p>
        </p:txBody>
      </p:sp>
      <p:sp>
        <p:nvSpPr>
          <p:cNvPr id="6" name="Foliennummernplatzhalt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smtClean="0">
                <a:ln>
                  <a:noFill/>
                </a:ln>
                <a:solidFill>
                  <a:schemeClr val="bg1"/>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t-EE" sz="105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5" name="Rechteck 4">
            <a:extLst>
              <a:ext uri="{FF2B5EF4-FFF2-40B4-BE49-F238E27FC236}">
                <a16:creationId xmlns:a16="http://schemas.microsoft.com/office/drawing/2014/main" id="{60A73F99-4BC4-4DAC-9715-EF5D7633BFCE}"/>
              </a:ext>
            </a:extLst>
          </p:cNvPr>
          <p:cNvSpPr/>
          <p:nvPr/>
        </p:nvSpPr>
        <p:spPr>
          <a:xfrm>
            <a:off x="768899" y="2038525"/>
            <a:ext cx="9822063" cy="2062103"/>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3200" b="0" i="0" u="none" strike="noStrike" kern="1200" cap="none" spc="0" normalizeH="0" baseline="0" noProof="0" dirty="0">
                <a:ln>
                  <a:noFill/>
                </a:ln>
                <a:solidFill>
                  <a:srgbClr val="000000"/>
                </a:solidFill>
                <a:effectLst/>
                <a:uLnTx/>
                <a:uFillTx/>
                <a:latin typeface="Calibri" panose="020F0502020204030204"/>
              </a:rPr>
              <a:t>EPPO</a:t>
            </a:r>
            <a:r>
              <a:rPr lang="et-EE" dirty="0"/>
              <a:t> </a:t>
            </a:r>
            <a:r>
              <a:rPr kumimoji="0" lang="et-EE" sz="3200" b="0" i="0" u="none" strike="noStrike" kern="1200" cap="none" spc="0" normalizeH="0" baseline="0" noProof="0" dirty="0">
                <a:ln>
                  <a:noFill/>
                </a:ln>
                <a:solidFill>
                  <a:srgbClr val="000000"/>
                </a:solidFill>
                <a:effectLst/>
                <a:uLnTx/>
                <a:uFillTx/>
                <a:latin typeface="Calibri" panose="020F0502020204030204"/>
              </a:rPr>
              <a:t>sisulised pädevused</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3200" b="0" i="0" u="none" strike="noStrike" kern="1200" cap="none" spc="0" normalizeH="0" baseline="0" noProof="0" dirty="0">
                <a:ln>
                  <a:noFill/>
                </a:ln>
                <a:solidFill>
                  <a:srgbClr val="000000"/>
                </a:solidFill>
                <a:effectLst/>
                <a:uLnTx/>
                <a:uFillTx/>
                <a:latin typeface="Calibri" panose="020F0502020204030204"/>
              </a:rPr>
              <a:t>EPPO</a:t>
            </a:r>
            <a:r>
              <a:rPr lang="et-EE" dirty="0"/>
              <a:t> </a:t>
            </a:r>
            <a:r>
              <a:rPr kumimoji="0" lang="et-EE" sz="3200" b="0" i="0" u="none" strike="noStrike" kern="1200" cap="none" spc="0" normalizeH="0" baseline="0" noProof="0" dirty="0">
                <a:ln>
                  <a:noFill/>
                </a:ln>
                <a:solidFill>
                  <a:srgbClr val="000000"/>
                </a:solidFill>
                <a:effectLst/>
                <a:uLnTx/>
                <a:uFillTx/>
                <a:latin typeface="Calibri" panose="020F0502020204030204"/>
              </a:rPr>
              <a:t>territoriaalne</a:t>
            </a:r>
            <a:r>
              <a:rPr lang="et-EE" dirty="0"/>
              <a:t> </a:t>
            </a:r>
            <a:r>
              <a:rPr kumimoji="0" lang="et-EE" sz="3200" b="0" i="0" u="none" strike="noStrike" kern="1200" cap="none" spc="0" normalizeH="0" baseline="0" noProof="0" dirty="0">
                <a:ln>
                  <a:noFill/>
                </a:ln>
                <a:solidFill>
                  <a:srgbClr val="000000"/>
                </a:solidFill>
                <a:effectLst/>
                <a:uLnTx/>
                <a:uFillTx/>
                <a:latin typeface="Calibri" panose="020F0502020204030204"/>
              </a:rPr>
              <a:t>ja isikuline pädevus</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3200" b="0" i="0" u="none" strike="noStrike" kern="1200" cap="none" spc="0" normalizeH="0" baseline="0" noProof="0" dirty="0">
                <a:ln>
                  <a:noFill/>
                </a:ln>
                <a:solidFill>
                  <a:srgbClr val="000000"/>
                </a:solidFill>
                <a:effectLst/>
                <a:uLnTx/>
                <a:uFillTx/>
                <a:latin typeface="Calibri" panose="020F0502020204030204"/>
              </a:rPr>
              <a:t>Teabekanalid ja</a:t>
            </a:r>
            <a:r>
              <a:rPr lang="et-EE" dirty="0"/>
              <a:t> </a:t>
            </a:r>
            <a:r>
              <a:rPr kumimoji="0" lang="et-EE" sz="3200" b="0" i="0" u="none" strike="noStrike" kern="1200" cap="none" spc="0" normalizeH="0" baseline="0" noProof="0" dirty="0">
                <a:ln>
                  <a:noFill/>
                </a:ln>
                <a:solidFill>
                  <a:srgbClr val="000000"/>
                </a:solidFill>
                <a:effectLst/>
                <a:uLnTx/>
                <a:uFillTx/>
                <a:latin typeface="Calibri" panose="020F0502020204030204"/>
              </a:rPr>
              <a:t>teavitamiskohustused</a:t>
            </a:r>
            <a:endParaRPr kumimoji="0" lang="et-EE" sz="32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3200" b="0" i="0" u="none" strike="noStrike" kern="1200" cap="none" spc="0" normalizeH="0" baseline="0" noProof="0" dirty="0">
                <a:ln>
                  <a:noFill/>
                </a:ln>
                <a:solidFill>
                  <a:srgbClr val="000000"/>
                </a:solidFill>
                <a:effectLst/>
                <a:uLnTx/>
                <a:uFillTx/>
                <a:latin typeface="Calibri" panose="020F0502020204030204"/>
              </a:rPr>
              <a:t>Evokatsiooniõigus</a:t>
            </a:r>
            <a:r>
              <a:rPr lang="et-EE" dirty="0"/>
              <a:t> </a:t>
            </a:r>
            <a:endParaRPr kumimoji="0" lang="et-EE" sz="3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886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730192" y="313716"/>
            <a:ext cx="8299386" cy="1173439"/>
          </a:xfrm>
        </p:spPr>
        <p:txBody>
          <a:bodyPr>
            <a:noAutofit/>
          </a:bodyPr>
          <a:lstStyle/>
          <a:p>
            <a:pPr marL="0" indent="0">
              <a:buNone/>
            </a:pPr>
            <a:r>
              <a:rPr lang="et-EE" sz="4000" b="1" dirty="0">
                <a:latin typeface="Frutiger CE 55 Roman" panose="02000503040000020004" pitchFamily="2" charset="0"/>
              </a:rPr>
              <a:t>Õppeesmärgid/interaktiivne</a:t>
            </a:r>
            <a:r>
              <a:rPr lang="et-EE"/>
              <a:t> </a:t>
            </a:r>
            <a:r>
              <a:rPr lang="et-EE" sz="4000" b="1" dirty="0">
                <a:latin typeface="Frutiger CE 55 Roman" panose="02000503040000020004" pitchFamily="2" charset="0"/>
              </a:rPr>
              <a:t>tegevus</a:t>
            </a:r>
            <a:endParaRPr lang="et-EE" sz="4000" dirty="0">
              <a:latin typeface="Frutiger CE 55 Roman" panose="02000503040000020004" pitchFamily="2" charset="0"/>
            </a:endParaRPr>
          </a:p>
        </p:txBody>
      </p:sp>
      <p:sp>
        <p:nvSpPr>
          <p:cNvPr id="6" name="Foliennummernplatzhalt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smtClean="0">
                <a:ln>
                  <a:noFill/>
                </a:ln>
                <a:solidFill>
                  <a:schemeClr val="bg1"/>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t-EE" sz="105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5" name="Rechteck 4">
            <a:extLst>
              <a:ext uri="{FF2B5EF4-FFF2-40B4-BE49-F238E27FC236}">
                <a16:creationId xmlns:a16="http://schemas.microsoft.com/office/drawing/2014/main" id="{60A73F99-4BC4-4DAC-9715-EF5D7633BFCE}"/>
              </a:ext>
            </a:extLst>
          </p:cNvPr>
          <p:cNvSpPr/>
          <p:nvPr/>
        </p:nvSpPr>
        <p:spPr>
          <a:xfrm>
            <a:off x="730192" y="1940669"/>
            <a:ext cx="9840673" cy="3323987"/>
          </a:xfrm>
          <a:prstGeom prst="rect">
            <a:avLst/>
          </a:prstGeom>
        </p:spPr>
        <p:txBody>
          <a:bodyPr wrap="square">
            <a:spAutoFit/>
          </a:bodyPr>
          <a:lstStyle/>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2400" b="0" i="0" u="none" strike="noStrike" kern="1200" cap="none" spc="0" normalizeH="0" baseline="0" noProof="0" dirty="0">
                <a:ln>
                  <a:noFill/>
                </a:ln>
                <a:solidFill>
                  <a:srgbClr val="000000"/>
                </a:solidFill>
                <a:effectLst/>
                <a:uLnTx/>
                <a:uFillTx/>
                <a:latin typeface="Calibri" panose="020F0502020204030204"/>
              </a:rPr>
              <a:t>EPPO pädevusse kuuluvate süütegude uurimisel oluliste õigusraamistike tundmine</a:t>
            </a:r>
            <a:endParaRPr kumimoji="0" lang="et-EE"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2400" b="0" i="0" u="none" strike="noStrike" kern="1200" cap="none" spc="0" normalizeH="0" baseline="0" noProof="0" dirty="0">
                <a:ln>
                  <a:noFill/>
                </a:ln>
                <a:solidFill>
                  <a:srgbClr val="000000"/>
                </a:solidFill>
                <a:effectLst/>
                <a:uLnTx/>
                <a:uFillTx/>
                <a:latin typeface="Calibri" panose="020F0502020204030204"/>
              </a:rPr>
              <a:t>Arusaamine EPPO ülesannetest vastavalt EPPO määrusele, selle sätetest EPPO sisulise, territoriaalse ja isikulise pädevuse teostamise kohta, piiriüleste uurimiste küsimustest ning kohtualluvuse valimisest. </a:t>
            </a:r>
          </a:p>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2400" b="0" i="0" u="none" strike="noStrike" kern="1200" cap="none" spc="0" normalizeH="0" baseline="0" noProof="0" dirty="0">
                <a:ln>
                  <a:noFill/>
                </a:ln>
                <a:solidFill>
                  <a:srgbClr val="000000"/>
                </a:solidFill>
                <a:effectLst/>
                <a:uLnTx/>
                <a:uFillTx/>
                <a:latin typeface="Calibri" panose="020F0502020204030204"/>
              </a:rPr>
              <a:t>Suhtlemine siseriiklike ametiasutustega ja evokatsioonisõiguse kasutamine, eriarvamused EPPO ning siseriiklike ametiasutuste vahel.</a:t>
            </a:r>
          </a:p>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t-EE" sz="2400" b="0" i="0" u="none" strike="noStrike" kern="1200" cap="none" spc="0" normalizeH="0" baseline="0" noProof="0" dirty="0">
                <a:ln>
                  <a:noFill/>
                </a:ln>
                <a:solidFill>
                  <a:srgbClr val="000000"/>
                </a:solidFill>
                <a:effectLst/>
                <a:uLnTx/>
                <a:uFillTx/>
                <a:latin typeface="Calibri" panose="020F0502020204030204"/>
              </a:rPr>
              <a:t>Praktiline</a:t>
            </a:r>
            <a:r>
              <a:rPr lang="et-EE" dirty="0"/>
              <a:t> </a:t>
            </a:r>
            <a:r>
              <a:rPr kumimoji="0" lang="et-EE" sz="2400" b="0" i="0" u="none" strike="noStrike" kern="1200" cap="none" spc="0" normalizeH="0" baseline="0" noProof="0" dirty="0">
                <a:ln>
                  <a:noFill/>
                </a:ln>
                <a:solidFill>
                  <a:srgbClr val="000000"/>
                </a:solidFill>
                <a:effectLst/>
                <a:uLnTx/>
                <a:uFillTx/>
                <a:latin typeface="Calibri" panose="020F0502020204030204"/>
              </a:rPr>
              <a:t>juhtumiuuring</a:t>
            </a:r>
            <a:r>
              <a:rPr lang="et-EE" dirty="0"/>
              <a:t> </a:t>
            </a:r>
            <a:r>
              <a:rPr kumimoji="0" lang="et-EE" sz="2400" b="0" i="0" u="none" strike="noStrike" kern="1200" cap="none" spc="0" normalizeH="0" baseline="0" noProof="0" dirty="0">
                <a:ln>
                  <a:noFill/>
                </a:ln>
                <a:solidFill>
                  <a:srgbClr val="000000"/>
                </a:solidFill>
                <a:effectLst/>
                <a:uLnTx/>
                <a:uFillTx/>
                <a:latin typeface="Calibri" panose="020F0502020204030204"/>
              </a:rPr>
              <a:t>teadmiste</a:t>
            </a:r>
            <a:r>
              <a:rPr lang="et-EE" dirty="0"/>
              <a:t> </a:t>
            </a:r>
            <a:r>
              <a:rPr kumimoji="0" lang="et-EE" sz="2400" b="0" i="0" u="none" strike="noStrike" kern="1200" cap="none" spc="0" normalizeH="0" baseline="0" noProof="0" dirty="0">
                <a:ln>
                  <a:noFill/>
                </a:ln>
                <a:solidFill>
                  <a:srgbClr val="000000"/>
                </a:solidFill>
                <a:effectLst/>
                <a:uLnTx/>
                <a:uFillTx/>
                <a:latin typeface="Calibri" panose="020F0502020204030204"/>
              </a:rPr>
              <a:t>süvendamiseks</a:t>
            </a:r>
            <a:r>
              <a:rPr lang="et-EE" dirty="0"/>
              <a:t> </a:t>
            </a:r>
            <a:r>
              <a:rPr kumimoji="0" lang="et-EE" sz="2400" b="0" i="0" u="none" strike="noStrike" kern="1200" cap="none" spc="0" normalizeH="0" baseline="0" noProof="0" dirty="0">
                <a:ln>
                  <a:noFill/>
                </a:ln>
                <a:solidFill>
                  <a:srgbClr val="000000"/>
                </a:solidFill>
                <a:effectLst/>
                <a:uLnTx/>
                <a:uFillTx/>
                <a:latin typeface="Calibri" panose="020F0502020204030204"/>
              </a:rPr>
              <a:t>(PPP).</a:t>
            </a:r>
            <a:r>
              <a:rPr lang="et-EE" dirty="0"/>
              <a:t> </a:t>
            </a:r>
            <a:endParaRPr kumimoji="0" lang="et-EE"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t-EE"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069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9A0BB-8972-4A33-91FA-8DC9094CA3B2}"/>
              </a:ext>
            </a:extLst>
          </p:cNvPr>
          <p:cNvSpPr>
            <a:spLocks noGrp="1"/>
          </p:cNvSpPr>
          <p:nvPr>
            <p:ph type="title"/>
          </p:nvPr>
        </p:nvSpPr>
        <p:spPr>
          <a:xfrm>
            <a:off x="757813" y="320675"/>
            <a:ext cx="10515600" cy="1325563"/>
          </a:xfrm>
        </p:spPr>
        <p:txBody>
          <a:bodyPr/>
          <a:lstStyle/>
          <a:p>
            <a:r>
              <a:rPr lang="et-EE" b="1" dirty="0"/>
              <a:t>Ülevaade</a:t>
            </a:r>
          </a:p>
        </p:txBody>
      </p:sp>
      <p:sp>
        <p:nvSpPr>
          <p:cNvPr id="3" name="Inhaltsplatzhalter 2">
            <a:extLst>
              <a:ext uri="{FF2B5EF4-FFF2-40B4-BE49-F238E27FC236}">
                <a16:creationId xmlns:a16="http://schemas.microsoft.com/office/drawing/2014/main" id="{DE6E7C3F-ECD0-4C99-8F78-432250248BC3}"/>
              </a:ext>
            </a:extLst>
          </p:cNvPr>
          <p:cNvSpPr>
            <a:spLocks noGrp="1"/>
          </p:cNvSpPr>
          <p:nvPr>
            <p:ph idx="1"/>
          </p:nvPr>
        </p:nvSpPr>
        <p:spPr>
          <a:xfrm>
            <a:off x="757813" y="1825625"/>
            <a:ext cx="9893440" cy="4351338"/>
          </a:xfrm>
        </p:spPr>
        <p:txBody>
          <a:bodyPr/>
          <a:lstStyle/>
          <a:p>
            <a:r>
              <a:rPr lang="et-EE" dirty="0"/>
              <a:t>EPPO sisuline pädevus</a:t>
            </a:r>
          </a:p>
          <a:p>
            <a:r>
              <a:rPr lang="et-EE" dirty="0"/>
              <a:t>EPPO territoriaalne ja isikuline pädevus</a:t>
            </a:r>
          </a:p>
          <a:p>
            <a:r>
              <a:rPr lang="et-EE" dirty="0"/>
              <a:t>Teabekanalid ja teavituskohustused</a:t>
            </a:r>
          </a:p>
          <a:p>
            <a:r>
              <a:rPr lang="et-EE" dirty="0"/>
              <a:t>Evokatsiooniõigus</a:t>
            </a:r>
          </a:p>
          <a:p>
            <a:endParaRPr lang="et-EE" dirty="0"/>
          </a:p>
          <a:p>
            <a:endParaRPr lang="et-EE" dirty="0"/>
          </a:p>
        </p:txBody>
      </p:sp>
      <p:sp>
        <p:nvSpPr>
          <p:cNvPr id="4" name="Dia számának helye 3">
            <a:extLst>
              <a:ext uri="{FF2B5EF4-FFF2-40B4-BE49-F238E27FC236}">
                <a16:creationId xmlns:a16="http://schemas.microsoft.com/office/drawing/2014/main" id="{A27910D5-6FDF-4CB0-840A-6EB3BAE84ECC}"/>
              </a:ext>
            </a:extLst>
          </p:cNvPr>
          <p:cNvSpPr>
            <a:spLocks noGrp="1"/>
          </p:cNvSpPr>
          <p:nvPr>
            <p:ph type="sldNum" sz="quarter" idx="12"/>
          </p:nvPr>
        </p:nvSpPr>
        <p:spPr/>
        <p:txBody>
          <a:bodyPr/>
          <a:lstStyle/>
          <a:p>
            <a:fld id="{826CE9DA-0CC2-4A9E-A617-0548961698AD}" type="slidenum">
              <a:rPr lang="de-AT" smtClean="0">
                <a:solidFill>
                  <a:schemeClr val="bg1"/>
                </a:solidFill>
              </a:rPr>
              <a:t>5</a:t>
            </a:fld>
            <a:endParaRPr lang="et-EE" dirty="0">
              <a:solidFill>
                <a:schemeClr val="bg1"/>
              </a:solidFill>
            </a:endParaRPr>
          </a:p>
        </p:txBody>
      </p:sp>
    </p:spTree>
    <p:extLst>
      <p:ext uri="{BB962C8B-B14F-4D97-AF65-F5344CB8AC3E}">
        <p14:creationId xmlns:p14="http://schemas.microsoft.com/office/powerpoint/2010/main" val="84564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4F058F-40D8-4A47-8EFB-2E334C0400DE}"/>
              </a:ext>
            </a:extLst>
          </p:cNvPr>
          <p:cNvSpPr>
            <a:spLocks noGrp="1"/>
          </p:cNvSpPr>
          <p:nvPr>
            <p:ph type="title"/>
          </p:nvPr>
        </p:nvSpPr>
        <p:spPr>
          <a:xfrm>
            <a:off x="717620" y="320675"/>
            <a:ext cx="10515600" cy="1325563"/>
          </a:xfrm>
        </p:spPr>
        <p:txBody>
          <a:bodyPr/>
          <a:lstStyle/>
          <a:p>
            <a:r>
              <a:rPr lang="et-EE" b="1" dirty="0"/>
              <a:t>Sisuline pädevus I</a:t>
            </a:r>
          </a:p>
        </p:txBody>
      </p:sp>
      <p:sp>
        <p:nvSpPr>
          <p:cNvPr id="3" name="Inhaltsplatzhalter 2">
            <a:extLst>
              <a:ext uri="{FF2B5EF4-FFF2-40B4-BE49-F238E27FC236}">
                <a16:creationId xmlns:a16="http://schemas.microsoft.com/office/drawing/2014/main" id="{DD2A8102-42BA-425A-834B-32377822A348}"/>
              </a:ext>
            </a:extLst>
          </p:cNvPr>
          <p:cNvSpPr>
            <a:spLocks noGrp="1"/>
          </p:cNvSpPr>
          <p:nvPr>
            <p:ph idx="1"/>
          </p:nvPr>
        </p:nvSpPr>
        <p:spPr>
          <a:xfrm>
            <a:off x="717620" y="1825625"/>
            <a:ext cx="9670980" cy="4351338"/>
          </a:xfrm>
        </p:spPr>
        <p:txBody>
          <a:bodyPr>
            <a:normAutofit fontScale="62500" lnSpcReduction="20000"/>
          </a:bodyPr>
          <a:lstStyle/>
          <a:p>
            <a:pPr marL="0" indent="0" algn="just">
              <a:buNone/>
            </a:pPr>
            <a:r>
              <a:rPr lang="et-EE" b="1" dirty="0"/>
              <a:t>Artikkel 22</a:t>
            </a:r>
          </a:p>
          <a:p>
            <a:pPr marL="514350" indent="-514350" algn="just">
              <a:buFont typeface="+mj-lt"/>
              <a:buAutoNum type="arabicPeriod"/>
            </a:pPr>
            <a:r>
              <a:rPr lang="et-EE" dirty="0"/>
              <a:t>EPPO pädevusse kuuluvad liidu </a:t>
            </a:r>
            <a:r>
              <a:rPr lang="et-EE" b="1" dirty="0"/>
              <a:t>finantshuve kahjustavad kuriteod (PIF-kuriteod)</a:t>
            </a:r>
            <a:r>
              <a:rPr lang="et-EE" dirty="0"/>
              <a:t>,</a:t>
            </a:r>
            <a:r>
              <a:rPr lang="et-EE" b="1" dirty="0"/>
              <a:t> </a:t>
            </a:r>
            <a:r>
              <a:rPr lang="et-EE" dirty="0"/>
              <a:t>mis on sätestatud </a:t>
            </a:r>
            <a:r>
              <a:rPr lang="et-EE" b="1" dirty="0"/>
              <a:t>direktiivis (EL) 2017/1371</a:t>
            </a:r>
            <a:r>
              <a:rPr lang="et-EE" dirty="0"/>
              <a:t>, nii nagu seda rakendatakse liikmesriigi õiguses, sõltumata sellest, kas sama kuriteo saaks siseriikliku õiguse alusel liigitada erinevat liiki süüteoks. Direktiivi (EL) 2017/1371 (nii nagu seda rakendatakse siseriiklikus õiguses) artikli 3 lõike 2 punktis d osutatud kuritegude puhul on EPPOl pädevus ainult siis, kui kõnealuses sättes määratletud tahtlik tegu või tegevusetus on seotud kahe või enama liikmesriigi territooriumiga ja kui kogukahju on vähemalt </a:t>
            </a:r>
            <a:r>
              <a:rPr lang="et-EE" b="1" dirty="0"/>
              <a:t>kümme miljonit eurot. </a:t>
            </a:r>
          </a:p>
          <a:p>
            <a:pPr marL="514350" indent="-514350" algn="just">
              <a:buFont typeface="+mj-lt"/>
              <a:buAutoNum type="arabicPeriod"/>
            </a:pPr>
            <a:r>
              <a:rPr lang="et-EE" dirty="0"/>
              <a:t>EPPO pädevusse kuuluvad ka kuriteod, mis on seotud </a:t>
            </a:r>
            <a:r>
              <a:rPr lang="et-EE" b="1" dirty="0"/>
              <a:t>kuulumisega kuritegelikku ühendusse</a:t>
            </a:r>
            <a:r>
              <a:rPr lang="et-EE" dirty="0"/>
              <a:t>, nagu see on määratletud liikmesriigi õigusega rakendatavas raamotsuses 2008/841/JSK, kui sellise kuritegeliku ühenduse kuritegevuse </a:t>
            </a:r>
            <a:r>
              <a:rPr lang="et-EE" b="1" dirty="0"/>
              <a:t>kese</a:t>
            </a:r>
            <a:r>
              <a:rPr lang="et-EE" dirty="0"/>
              <a:t> on mis tahes </a:t>
            </a:r>
            <a:r>
              <a:rPr lang="et-EE" b="1" dirty="0"/>
              <a:t>lõikes 1 </a:t>
            </a:r>
            <a:r>
              <a:rPr lang="et-EE" dirty="0"/>
              <a:t>osutatud kuritegude toimepanemisel.</a:t>
            </a:r>
            <a:r>
              <a:rPr lang="et-EE" b="1" dirty="0"/>
              <a:t> </a:t>
            </a:r>
          </a:p>
          <a:p>
            <a:pPr marL="514350" indent="-514350" algn="just">
              <a:buFont typeface="+mj-lt"/>
              <a:buAutoNum type="arabicPeriod"/>
            </a:pPr>
            <a:r>
              <a:rPr lang="et-EE" dirty="0"/>
              <a:t>EPPO pädevusse kuuluvad ka mis tahes muud kuriteod, mis on </a:t>
            </a:r>
            <a:r>
              <a:rPr lang="et-EE" b="1" dirty="0"/>
              <a:t>lahutamatult seotud </a:t>
            </a:r>
            <a:r>
              <a:rPr lang="et-EE" dirty="0"/>
              <a:t>käesoleva artikli </a:t>
            </a:r>
            <a:r>
              <a:rPr lang="et-EE" b="1" dirty="0"/>
              <a:t>lõike 1 </a:t>
            </a:r>
            <a:r>
              <a:rPr lang="et-EE" dirty="0"/>
              <a:t>kohaldamisalasse kuuluva kuriteoga. Selliste kuritegude suhtes võib pädevust teostada üksnes kooskõlas artikli 25 lõikega 3. </a:t>
            </a:r>
          </a:p>
          <a:p>
            <a:pPr marL="514350" indent="-514350" algn="just">
              <a:buFont typeface="+mj-lt"/>
              <a:buAutoNum type="arabicPeriod"/>
            </a:pPr>
            <a:r>
              <a:rPr lang="et-EE" dirty="0"/>
              <a:t>EPPOl </a:t>
            </a:r>
            <a:r>
              <a:rPr lang="et-EE" b="1" dirty="0"/>
              <a:t>ei ole ühelgi juhul pädevust siseriiklike otseste maksudega</a:t>
            </a:r>
            <a:r>
              <a:rPr lang="et-EE" dirty="0"/>
              <a:t> seotud kuritegude puhul, sealhulgas nendega lahutamatult seotud kuritegude puhul. Käesolev määrus ei mõjuta liikmesriikide maksuametite struktuuri ja toimimist. </a:t>
            </a:r>
          </a:p>
        </p:txBody>
      </p:sp>
      <p:sp>
        <p:nvSpPr>
          <p:cNvPr id="4" name="Dia számának helye 3">
            <a:extLst>
              <a:ext uri="{FF2B5EF4-FFF2-40B4-BE49-F238E27FC236}">
                <a16:creationId xmlns:a16="http://schemas.microsoft.com/office/drawing/2014/main" id="{16D6DE05-9A8A-4BB4-936A-5273D6C94014}"/>
              </a:ext>
            </a:extLst>
          </p:cNvPr>
          <p:cNvSpPr>
            <a:spLocks noGrp="1"/>
          </p:cNvSpPr>
          <p:nvPr>
            <p:ph type="sldNum" sz="quarter" idx="12"/>
          </p:nvPr>
        </p:nvSpPr>
        <p:spPr/>
        <p:txBody>
          <a:bodyPr/>
          <a:lstStyle/>
          <a:p>
            <a:fld id="{826CE9DA-0CC2-4A9E-A617-0548961698AD}" type="slidenum">
              <a:rPr lang="de-AT" smtClean="0">
                <a:solidFill>
                  <a:schemeClr val="bg1"/>
                </a:solidFill>
              </a:rPr>
              <a:t>6</a:t>
            </a:fld>
            <a:endParaRPr lang="et-EE" dirty="0">
              <a:solidFill>
                <a:schemeClr val="bg1"/>
              </a:solidFill>
            </a:endParaRPr>
          </a:p>
        </p:txBody>
      </p:sp>
    </p:spTree>
    <p:extLst>
      <p:ext uri="{BB962C8B-B14F-4D97-AF65-F5344CB8AC3E}">
        <p14:creationId xmlns:p14="http://schemas.microsoft.com/office/powerpoint/2010/main" val="212775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2208D-9EFB-454C-AC86-C79E41C4CDE5}"/>
              </a:ext>
            </a:extLst>
          </p:cNvPr>
          <p:cNvSpPr>
            <a:spLocks noGrp="1"/>
          </p:cNvSpPr>
          <p:nvPr>
            <p:ph type="title"/>
          </p:nvPr>
        </p:nvSpPr>
        <p:spPr/>
        <p:txBody>
          <a:bodyPr/>
          <a:lstStyle/>
          <a:p>
            <a:pPr algn="ctr"/>
            <a:r>
              <a:rPr lang="et-EE" b="1" noProof="0" dirty="0"/>
              <a:t>Sisuline pädevus II</a:t>
            </a:r>
          </a:p>
        </p:txBody>
      </p:sp>
      <p:sp>
        <p:nvSpPr>
          <p:cNvPr id="3" name="Inhaltsplatzhalter 2">
            <a:extLst>
              <a:ext uri="{FF2B5EF4-FFF2-40B4-BE49-F238E27FC236}">
                <a16:creationId xmlns:a16="http://schemas.microsoft.com/office/drawing/2014/main" id="{3A8BBFBB-1348-45F3-B441-8F44B4ABB080}"/>
              </a:ext>
            </a:extLst>
          </p:cNvPr>
          <p:cNvSpPr>
            <a:spLocks noGrp="1"/>
          </p:cNvSpPr>
          <p:nvPr>
            <p:ph idx="1"/>
          </p:nvPr>
        </p:nvSpPr>
        <p:spPr>
          <a:xfrm>
            <a:off x="847043" y="1625328"/>
            <a:ext cx="10515600" cy="4351338"/>
          </a:xfrm>
        </p:spPr>
        <p:txBody>
          <a:bodyPr>
            <a:normAutofit/>
          </a:bodyPr>
          <a:lstStyle/>
          <a:p>
            <a:pPr marL="0" indent="0" algn="ctr">
              <a:buNone/>
            </a:pPr>
            <a:r>
              <a:rPr lang="et-EE" sz="2400" noProof="0" dirty="0"/>
              <a:t>Artikkel 22</a:t>
            </a:r>
          </a:p>
        </p:txBody>
      </p:sp>
      <p:sp>
        <p:nvSpPr>
          <p:cNvPr id="4" name="Rechteck 3">
            <a:extLst>
              <a:ext uri="{FF2B5EF4-FFF2-40B4-BE49-F238E27FC236}">
                <a16:creationId xmlns:a16="http://schemas.microsoft.com/office/drawing/2014/main" id="{AB37F947-D7E7-4D6A-B00A-3564265F51D4}"/>
              </a:ext>
            </a:extLst>
          </p:cNvPr>
          <p:cNvSpPr/>
          <p:nvPr/>
        </p:nvSpPr>
        <p:spPr>
          <a:xfrm>
            <a:off x="1528846" y="2476771"/>
            <a:ext cx="2402342" cy="12040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sz="2400" b="1" dirty="0"/>
              <a:t>PIF-kuriteod</a:t>
            </a:r>
          </a:p>
        </p:txBody>
      </p:sp>
      <p:sp>
        <p:nvSpPr>
          <p:cNvPr id="5" name="Rechteck 4">
            <a:extLst>
              <a:ext uri="{FF2B5EF4-FFF2-40B4-BE49-F238E27FC236}">
                <a16:creationId xmlns:a16="http://schemas.microsoft.com/office/drawing/2014/main" id="{699BBCE9-9AE1-46CB-806C-D9AEEC5B6046}"/>
              </a:ext>
            </a:extLst>
          </p:cNvPr>
          <p:cNvSpPr/>
          <p:nvPr/>
        </p:nvSpPr>
        <p:spPr>
          <a:xfrm>
            <a:off x="4510738" y="2469656"/>
            <a:ext cx="2918759" cy="11670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sz="2400" b="1" dirty="0"/>
              <a:t>Kuritegelik ühendus</a:t>
            </a:r>
          </a:p>
          <a:p>
            <a:pPr algn="ctr"/>
            <a:r>
              <a:rPr lang="et-EE" sz="1600" dirty="0"/>
              <a:t>Kui</a:t>
            </a:r>
            <a:r>
              <a:rPr lang="et-EE" dirty="0"/>
              <a:t> </a:t>
            </a:r>
            <a:r>
              <a:rPr lang="et-EE" sz="1600" dirty="0"/>
              <a:t>on seotud</a:t>
            </a:r>
            <a:r>
              <a:rPr lang="et-EE" dirty="0"/>
              <a:t> </a:t>
            </a:r>
            <a:r>
              <a:rPr lang="et-EE" sz="1600" dirty="0"/>
              <a:t>PIF-kuritegudega</a:t>
            </a:r>
          </a:p>
        </p:txBody>
      </p:sp>
      <p:sp>
        <p:nvSpPr>
          <p:cNvPr id="6" name="Rechteck 5">
            <a:extLst>
              <a:ext uri="{FF2B5EF4-FFF2-40B4-BE49-F238E27FC236}">
                <a16:creationId xmlns:a16="http://schemas.microsoft.com/office/drawing/2014/main" id="{115693E8-8895-4E85-BB80-FCE9C1223316}"/>
              </a:ext>
            </a:extLst>
          </p:cNvPr>
          <p:cNvSpPr/>
          <p:nvPr/>
        </p:nvSpPr>
        <p:spPr>
          <a:xfrm>
            <a:off x="8069491" y="2478659"/>
            <a:ext cx="2402342" cy="120218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t-EE" sz="2400" b="1" dirty="0"/>
              <a:t>Lahutamatult</a:t>
            </a:r>
            <a:r>
              <a:rPr lang="et-EE" dirty="0"/>
              <a:t> </a:t>
            </a:r>
            <a:r>
              <a:rPr lang="et-EE" sz="2400" b="1" dirty="0"/>
              <a:t>seotud</a:t>
            </a:r>
            <a:r>
              <a:rPr lang="et-EE" dirty="0"/>
              <a:t> </a:t>
            </a:r>
            <a:r>
              <a:rPr lang="et-EE" sz="2400" b="1" dirty="0"/>
              <a:t>kuriteod</a:t>
            </a:r>
            <a:r>
              <a:rPr lang="et-EE" dirty="0"/>
              <a:t> </a:t>
            </a:r>
          </a:p>
        </p:txBody>
      </p:sp>
      <p:cxnSp>
        <p:nvCxnSpPr>
          <p:cNvPr id="8" name="Gerade Verbindung mit Pfeil 7">
            <a:extLst>
              <a:ext uri="{FF2B5EF4-FFF2-40B4-BE49-F238E27FC236}">
                <a16:creationId xmlns:a16="http://schemas.microsoft.com/office/drawing/2014/main" id="{4D505CF7-B237-4FC9-B3ED-F9D915FC6CD6}"/>
              </a:ext>
            </a:extLst>
          </p:cNvPr>
          <p:cNvCxnSpPr>
            <a:cxnSpLocks/>
          </p:cNvCxnSpPr>
          <p:nvPr/>
        </p:nvCxnSpPr>
        <p:spPr>
          <a:xfrm>
            <a:off x="6779482" y="1910557"/>
            <a:ext cx="1734176" cy="3110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Gerade Verbindung mit Pfeil 11">
            <a:extLst>
              <a:ext uri="{FF2B5EF4-FFF2-40B4-BE49-F238E27FC236}">
                <a16:creationId xmlns:a16="http://schemas.microsoft.com/office/drawing/2014/main" id="{38F5086E-32B4-4172-90EF-19B80C80538C}"/>
              </a:ext>
            </a:extLst>
          </p:cNvPr>
          <p:cNvCxnSpPr>
            <a:cxnSpLocks/>
          </p:cNvCxnSpPr>
          <p:nvPr/>
        </p:nvCxnSpPr>
        <p:spPr>
          <a:xfrm flipH="1">
            <a:off x="3506303" y="1959375"/>
            <a:ext cx="1881721" cy="2787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Gerade Verbindung mit Pfeil 15">
            <a:extLst>
              <a:ext uri="{FF2B5EF4-FFF2-40B4-BE49-F238E27FC236}">
                <a16:creationId xmlns:a16="http://schemas.microsoft.com/office/drawing/2014/main" id="{E37F03C2-A4AA-4AEC-AA41-3699EBF1CF4F}"/>
              </a:ext>
            </a:extLst>
          </p:cNvPr>
          <p:cNvCxnSpPr>
            <a:cxnSpLocks/>
          </p:cNvCxnSpPr>
          <p:nvPr/>
        </p:nvCxnSpPr>
        <p:spPr>
          <a:xfrm>
            <a:off x="5980758" y="2049540"/>
            <a:ext cx="0" cy="3269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feld 21">
            <a:extLst>
              <a:ext uri="{FF2B5EF4-FFF2-40B4-BE49-F238E27FC236}">
                <a16:creationId xmlns:a16="http://schemas.microsoft.com/office/drawing/2014/main" id="{77B73D8F-9FF3-4801-BE23-8593C582B35F}"/>
              </a:ext>
            </a:extLst>
          </p:cNvPr>
          <p:cNvSpPr txBox="1"/>
          <p:nvPr/>
        </p:nvSpPr>
        <p:spPr>
          <a:xfrm>
            <a:off x="6067405" y="2066075"/>
            <a:ext cx="679925" cy="369332"/>
          </a:xfrm>
          <a:prstGeom prst="rect">
            <a:avLst/>
          </a:prstGeom>
          <a:noFill/>
        </p:spPr>
        <p:txBody>
          <a:bodyPr wrap="square" rtlCol="0">
            <a:spAutoFit/>
          </a:bodyPr>
          <a:lstStyle/>
          <a:p>
            <a:r>
              <a:rPr lang="et-EE" dirty="0"/>
              <a:t>§ 2</a:t>
            </a:r>
          </a:p>
        </p:txBody>
      </p:sp>
      <p:sp>
        <p:nvSpPr>
          <p:cNvPr id="24" name="Textfeld 23">
            <a:extLst>
              <a:ext uri="{FF2B5EF4-FFF2-40B4-BE49-F238E27FC236}">
                <a16:creationId xmlns:a16="http://schemas.microsoft.com/office/drawing/2014/main" id="{6E691D19-D62D-47A0-AB35-B3E2BAED508F}"/>
              </a:ext>
            </a:extLst>
          </p:cNvPr>
          <p:cNvSpPr txBox="1"/>
          <p:nvPr/>
        </p:nvSpPr>
        <p:spPr>
          <a:xfrm>
            <a:off x="7646570" y="1717395"/>
            <a:ext cx="904873" cy="369332"/>
          </a:xfrm>
          <a:prstGeom prst="rect">
            <a:avLst/>
          </a:prstGeom>
          <a:noFill/>
        </p:spPr>
        <p:txBody>
          <a:bodyPr wrap="square" rtlCol="0">
            <a:spAutoFit/>
          </a:bodyPr>
          <a:lstStyle/>
          <a:p>
            <a:r>
              <a:rPr lang="et-EE" dirty="0"/>
              <a:t>§ 3</a:t>
            </a:r>
          </a:p>
        </p:txBody>
      </p:sp>
      <p:sp>
        <p:nvSpPr>
          <p:cNvPr id="25" name="Textfeld 24">
            <a:extLst>
              <a:ext uri="{FF2B5EF4-FFF2-40B4-BE49-F238E27FC236}">
                <a16:creationId xmlns:a16="http://schemas.microsoft.com/office/drawing/2014/main" id="{D6CB96EC-FA48-4BDB-862A-2FA38E1DDD78}"/>
              </a:ext>
            </a:extLst>
          </p:cNvPr>
          <p:cNvSpPr txBox="1"/>
          <p:nvPr/>
        </p:nvSpPr>
        <p:spPr>
          <a:xfrm>
            <a:off x="3930497" y="1744658"/>
            <a:ext cx="580241" cy="369332"/>
          </a:xfrm>
          <a:prstGeom prst="rect">
            <a:avLst/>
          </a:prstGeom>
          <a:noFill/>
        </p:spPr>
        <p:txBody>
          <a:bodyPr wrap="square" rtlCol="0">
            <a:spAutoFit/>
          </a:bodyPr>
          <a:lstStyle/>
          <a:p>
            <a:r>
              <a:rPr lang="et-EE"/>
              <a:t>§ 1</a:t>
            </a:r>
          </a:p>
        </p:txBody>
      </p:sp>
      <p:sp>
        <p:nvSpPr>
          <p:cNvPr id="27" name="Rechteck 26">
            <a:extLst>
              <a:ext uri="{FF2B5EF4-FFF2-40B4-BE49-F238E27FC236}">
                <a16:creationId xmlns:a16="http://schemas.microsoft.com/office/drawing/2014/main" id="{00278F17-294B-49E8-B062-1369D0ACCE94}"/>
              </a:ext>
            </a:extLst>
          </p:cNvPr>
          <p:cNvSpPr/>
          <p:nvPr/>
        </p:nvSpPr>
        <p:spPr>
          <a:xfrm>
            <a:off x="1528846" y="4141922"/>
            <a:ext cx="8942988" cy="21150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t-EE" b="1" dirty="0"/>
              <a:t>Direktiiv (EL) 2017/1371 (PIF)</a:t>
            </a:r>
          </a:p>
          <a:p>
            <a:pPr marL="285750" indent="-285750">
              <a:buFont typeface="Wingdings" panose="05000000000000000000" pitchFamily="2" charset="2"/>
              <a:buChar char="Ø"/>
              <a:defRPr/>
            </a:pPr>
            <a:r>
              <a:rPr lang="et-EE" b="1" dirty="0"/>
              <a:t>Miinimumnormid </a:t>
            </a:r>
            <a:r>
              <a:rPr lang="et-EE" dirty="0"/>
              <a:t>kuritegude ja karistuste määratlemise kohta, et võidelda liidu finantshuve (liidu eelarvet) kahjustavate pettuste ning muu ebaseadusliku tegevusega.</a:t>
            </a:r>
          </a:p>
          <a:p>
            <a:pPr marL="285750" indent="-285750">
              <a:buFont typeface="Wingdings" panose="05000000000000000000" pitchFamily="2" charset="2"/>
              <a:buChar char="Ø"/>
              <a:defRPr/>
            </a:pPr>
            <a:r>
              <a:rPr lang="et-EE" dirty="0"/>
              <a:t>Määratlused seoses järgmisega</a:t>
            </a:r>
          </a:p>
          <a:p>
            <a:pPr marL="285750" indent="-285750">
              <a:buFont typeface="Wingdings" panose="05000000000000000000" pitchFamily="2" charset="2"/>
              <a:buChar char="ü"/>
              <a:defRPr/>
            </a:pPr>
            <a:r>
              <a:rPr lang="et-EE" b="1" dirty="0"/>
              <a:t>Liidu finantshuve kahjustav pettus</a:t>
            </a:r>
          </a:p>
          <a:p>
            <a:pPr marL="285750" indent="-285750">
              <a:buFont typeface="Wingdings" panose="05000000000000000000" pitchFamily="2" charset="2"/>
              <a:buChar char="ü"/>
              <a:defRPr/>
            </a:pPr>
            <a:r>
              <a:rPr lang="et-EE" b="1" dirty="0"/>
              <a:t>Muud liidu finantshuve kahjustavad kuriteod</a:t>
            </a:r>
          </a:p>
        </p:txBody>
      </p:sp>
      <p:sp>
        <p:nvSpPr>
          <p:cNvPr id="41" name="Pfeil: nach unten 40">
            <a:extLst>
              <a:ext uri="{FF2B5EF4-FFF2-40B4-BE49-F238E27FC236}">
                <a16:creationId xmlns:a16="http://schemas.microsoft.com/office/drawing/2014/main" id="{8C12D6DC-DCF8-416F-BE25-A5162D4FE331}"/>
              </a:ext>
            </a:extLst>
          </p:cNvPr>
          <p:cNvSpPr/>
          <p:nvPr/>
        </p:nvSpPr>
        <p:spPr>
          <a:xfrm>
            <a:off x="2588706" y="3792633"/>
            <a:ext cx="282622" cy="31488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sp>
        <p:nvSpPr>
          <p:cNvPr id="7" name="Dia számának helye 6">
            <a:extLst>
              <a:ext uri="{FF2B5EF4-FFF2-40B4-BE49-F238E27FC236}">
                <a16:creationId xmlns:a16="http://schemas.microsoft.com/office/drawing/2014/main" id="{8DA5A035-F758-4B60-B294-4884568A2BBB}"/>
              </a:ext>
            </a:extLst>
          </p:cNvPr>
          <p:cNvSpPr>
            <a:spLocks noGrp="1"/>
          </p:cNvSpPr>
          <p:nvPr>
            <p:ph type="sldNum" sz="quarter" idx="12"/>
          </p:nvPr>
        </p:nvSpPr>
        <p:spPr/>
        <p:txBody>
          <a:bodyPr/>
          <a:lstStyle/>
          <a:p>
            <a:fld id="{826CE9DA-0CC2-4A9E-A617-0548961698AD}" type="slidenum">
              <a:rPr lang="de-AT" smtClean="0">
                <a:solidFill>
                  <a:schemeClr val="bg1"/>
                </a:solidFill>
              </a:rPr>
              <a:t>7</a:t>
            </a:fld>
            <a:endParaRPr lang="et-EE" dirty="0">
              <a:solidFill>
                <a:schemeClr val="bg1"/>
              </a:solidFill>
            </a:endParaRPr>
          </a:p>
        </p:txBody>
      </p:sp>
    </p:spTree>
    <p:extLst>
      <p:ext uri="{BB962C8B-B14F-4D97-AF65-F5344CB8AC3E}">
        <p14:creationId xmlns:p14="http://schemas.microsoft.com/office/powerpoint/2010/main" val="422317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80284" y="496479"/>
            <a:ext cx="10515600" cy="1325563"/>
          </a:xfrm>
        </p:spPr>
        <p:txBody>
          <a:bodyPr/>
          <a:lstStyle/>
          <a:p>
            <a:r>
              <a:rPr lang="et-EE" b="1" noProof="0" dirty="0"/>
              <a:t>Sisuline pädevus III – PIF-kuriteod</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80284" y="1913527"/>
            <a:ext cx="10914816" cy="4233273"/>
          </a:xfrm>
        </p:spPr>
        <p:txBody>
          <a:bodyPr>
            <a:normAutofit fontScale="92500" lnSpcReduction="20000"/>
          </a:bodyPr>
          <a:lstStyle/>
          <a:p>
            <a:pPr marL="0" indent="0" algn="just">
              <a:buNone/>
              <a:defRPr/>
            </a:pPr>
            <a:r>
              <a:rPr lang="et-EE" b="1" noProof="0" dirty="0"/>
              <a:t>Liidu finantshuve kahjustav pettus (Artikkel 3 PIF)</a:t>
            </a:r>
          </a:p>
          <a:p>
            <a:pPr lvl="1" algn="just">
              <a:buFont typeface="Wingdings" panose="05000000000000000000" pitchFamily="2" charset="2"/>
              <a:buChar char="Ø"/>
              <a:defRPr/>
            </a:pPr>
            <a:r>
              <a:rPr lang="et-EE" noProof="0" dirty="0"/>
              <a:t>Täpselt määratletud tegevused, mis puudutavad järgmist</a:t>
            </a:r>
          </a:p>
          <a:p>
            <a:pPr lvl="2" algn="just">
              <a:buFont typeface="Wingdings" panose="05000000000000000000" pitchFamily="2" charset="2"/>
              <a:buChar char="ü"/>
              <a:defRPr/>
            </a:pPr>
            <a:r>
              <a:rPr lang="et-EE" noProof="0" dirty="0"/>
              <a:t> hangetesse mittepuutuvad kulud </a:t>
            </a:r>
          </a:p>
          <a:p>
            <a:pPr lvl="2" algn="just">
              <a:buFont typeface="Wingdings" panose="05000000000000000000" pitchFamily="2" charset="2"/>
              <a:buChar char="ü"/>
              <a:defRPr/>
            </a:pPr>
            <a:r>
              <a:rPr lang="et-EE" noProof="0" dirty="0"/>
              <a:t> hangetesse puutuvad kulud</a:t>
            </a:r>
          </a:p>
          <a:p>
            <a:pPr lvl="2" algn="just">
              <a:buFont typeface="Wingdings" panose="05000000000000000000" pitchFamily="2" charset="2"/>
              <a:buChar char="ü"/>
              <a:defRPr/>
            </a:pPr>
            <a:r>
              <a:rPr lang="et-EE" noProof="0" dirty="0"/>
              <a:t> tulu, mis ei tulene käibemaksust </a:t>
            </a:r>
          </a:p>
          <a:p>
            <a:pPr lvl="2" algn="just">
              <a:buFont typeface="Wingdings" panose="05000000000000000000" pitchFamily="2" charset="2"/>
              <a:buChar char="ü"/>
              <a:defRPr/>
            </a:pPr>
            <a:r>
              <a:rPr lang="et-EE" noProof="0" dirty="0"/>
              <a:t> käibemaksust saadav tulu</a:t>
            </a:r>
          </a:p>
          <a:p>
            <a:pPr lvl="3" algn="just">
              <a:buFont typeface="Symbol" panose="05050102010706020507" pitchFamily="18" charset="2"/>
              <a:buChar char="-"/>
              <a:defRPr/>
            </a:pPr>
            <a:r>
              <a:rPr lang="et-EE" noProof="0" dirty="0"/>
              <a:t>kui teod on seotud vähemalt kahe liikmesriigi territooriumiga / kogukahju on vähemalt 10 000 000 eurot</a:t>
            </a:r>
          </a:p>
          <a:p>
            <a:pPr lvl="3" algn="just">
              <a:buFont typeface="Symbol" panose="05050102010706020507" pitchFamily="18" charset="2"/>
              <a:buChar char="-"/>
              <a:defRPr/>
            </a:pPr>
            <a:r>
              <a:rPr lang="et-EE" noProof="0" dirty="0"/>
              <a:t>pädevus puudub, kui kahju on alla 10 000 000 euro (Artikkel 22 § 4)</a:t>
            </a:r>
          </a:p>
          <a:p>
            <a:pPr marL="0" indent="0" algn="just">
              <a:buNone/>
              <a:defRPr/>
            </a:pPr>
            <a:r>
              <a:rPr lang="et-EE" b="1" noProof="0" dirty="0"/>
              <a:t>Muud liidu finantshuve kahjustavad kuriteod (Artikkel 4 PIF)</a:t>
            </a:r>
          </a:p>
          <a:p>
            <a:pPr lvl="1" algn="just">
              <a:buFont typeface="Wingdings" panose="05000000000000000000" pitchFamily="2" charset="2"/>
              <a:buChar char="Ø"/>
              <a:defRPr/>
            </a:pPr>
            <a:r>
              <a:rPr lang="et-EE" noProof="0" dirty="0"/>
              <a:t>Rahapesu</a:t>
            </a:r>
          </a:p>
          <a:p>
            <a:pPr lvl="2" algn="just">
              <a:buFont typeface="Wingdings" panose="05000000000000000000" pitchFamily="2" charset="2"/>
              <a:buChar char="ü"/>
              <a:defRPr/>
            </a:pPr>
            <a:r>
              <a:rPr lang="et-EE" noProof="0" dirty="0"/>
              <a:t>nagu on kirjeldatud direktiivi (EL) 2015/849 artikli 1 lõikes 3</a:t>
            </a:r>
          </a:p>
          <a:p>
            <a:pPr lvl="1" algn="just">
              <a:buFont typeface="Wingdings" panose="05000000000000000000" pitchFamily="2" charset="2"/>
              <a:buChar char="Ø"/>
              <a:defRPr/>
            </a:pPr>
            <a:r>
              <a:rPr lang="et-EE" noProof="0" dirty="0"/>
              <a:t>Passiivne ja aktiivne korruptsioon</a:t>
            </a:r>
          </a:p>
          <a:p>
            <a:pPr lvl="1" algn="just">
              <a:buFont typeface="Wingdings" panose="05000000000000000000" pitchFamily="2" charset="2"/>
              <a:buChar char="Ø"/>
              <a:defRPr/>
            </a:pPr>
            <a:r>
              <a:rPr lang="et-EE" noProof="0" dirty="0"/>
              <a:t>Seadusevastane omastamine</a:t>
            </a:r>
          </a:p>
          <a:p>
            <a:pPr marL="457200" lvl="1" indent="0">
              <a:buNone/>
              <a:defRPr/>
            </a:pPr>
            <a:r>
              <a:rPr lang="et-EE" dirty="0"/>
              <a:t> </a:t>
            </a:r>
          </a:p>
          <a:p>
            <a:pPr>
              <a:defRPr/>
            </a:pPr>
            <a:endParaRPr lang="et-EE" noProof="0" dirty="0"/>
          </a:p>
          <a:p>
            <a:pPr>
              <a:defRPr/>
            </a:pPr>
            <a:endParaRPr lang="et-EE" noProof="0" dirty="0"/>
          </a:p>
          <a:p>
            <a:endParaRPr lang="et-EE" noProof="0" dirty="0"/>
          </a:p>
          <a:p>
            <a:endParaRPr lang="et-EE" noProof="0" dirty="0"/>
          </a:p>
        </p:txBody>
      </p:sp>
      <p:sp>
        <p:nvSpPr>
          <p:cNvPr id="4" name="Dia számának helye 3">
            <a:extLst>
              <a:ext uri="{FF2B5EF4-FFF2-40B4-BE49-F238E27FC236}">
                <a16:creationId xmlns:a16="http://schemas.microsoft.com/office/drawing/2014/main" id="{69EEA8B8-3FD0-453C-A53A-BD44ED4600AC}"/>
              </a:ext>
            </a:extLst>
          </p:cNvPr>
          <p:cNvSpPr>
            <a:spLocks noGrp="1"/>
          </p:cNvSpPr>
          <p:nvPr>
            <p:ph type="sldNum" sz="quarter" idx="12"/>
          </p:nvPr>
        </p:nvSpPr>
        <p:spPr/>
        <p:txBody>
          <a:bodyPr/>
          <a:lstStyle/>
          <a:p>
            <a:fld id="{826CE9DA-0CC2-4A9E-A617-0548961698AD}" type="slidenum">
              <a:rPr lang="de-AT" smtClean="0">
                <a:solidFill>
                  <a:schemeClr val="bg1"/>
                </a:solidFill>
              </a:rPr>
              <a:t>8</a:t>
            </a:fld>
            <a:endParaRPr lang="et-EE" dirty="0">
              <a:solidFill>
                <a:schemeClr val="bg1"/>
              </a:solidFill>
            </a:endParaRPr>
          </a:p>
        </p:txBody>
      </p:sp>
    </p:spTree>
    <p:extLst>
      <p:ext uri="{BB962C8B-B14F-4D97-AF65-F5344CB8AC3E}">
        <p14:creationId xmlns:p14="http://schemas.microsoft.com/office/powerpoint/2010/main" val="1988941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50622" y="324666"/>
            <a:ext cx="9870486" cy="1325563"/>
          </a:xfrm>
        </p:spPr>
        <p:txBody>
          <a:bodyPr/>
          <a:lstStyle/>
          <a:p>
            <a:r>
              <a:rPr lang="et-EE" b="1" noProof="0" dirty="0"/>
              <a:t>Sisuline pädevus IV – PIF-kuriteod</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50622" y="1827620"/>
            <a:ext cx="9870486" cy="4351338"/>
          </a:xfrm>
        </p:spPr>
        <p:txBody>
          <a:bodyPr>
            <a:normAutofit fontScale="92500" lnSpcReduction="10000"/>
          </a:bodyPr>
          <a:lstStyle/>
          <a:p>
            <a:pPr marL="0" indent="0" algn="just">
              <a:buNone/>
              <a:defRPr/>
            </a:pPr>
            <a:r>
              <a:rPr lang="et-EE" b="1" noProof="0" dirty="0"/>
              <a:t>Sisulise pädevuse „topeltkontroll”</a:t>
            </a:r>
          </a:p>
          <a:p>
            <a:pPr lvl="1" algn="just">
              <a:buFont typeface="Wingdings" panose="05000000000000000000" pitchFamily="2" charset="2"/>
              <a:buChar char="Ø"/>
              <a:defRPr/>
            </a:pPr>
            <a:r>
              <a:rPr lang="et-EE" noProof="0" dirty="0"/>
              <a:t>PIF-direktiiv on EPPO sisulise pädevuse vaatenurgast vahetult kohaldatav </a:t>
            </a:r>
            <a:r>
              <a:rPr lang="et-EE" b="1" noProof="0" dirty="0"/>
              <a:t>menetlusõigus</a:t>
            </a:r>
          </a:p>
          <a:p>
            <a:pPr lvl="1" algn="just">
              <a:buFont typeface="Wingdings" panose="05000000000000000000" pitchFamily="2" charset="2"/>
              <a:buChar char="Ø"/>
              <a:defRPr/>
            </a:pPr>
            <a:r>
              <a:rPr lang="et-EE" noProof="0" dirty="0"/>
              <a:t>PIF-direktiiv tuleb juurutada vastava liikmesriigi </a:t>
            </a:r>
            <a:r>
              <a:rPr lang="et-EE" b="1" noProof="0" dirty="0"/>
              <a:t>kriminaalmateriaalõigusesse </a:t>
            </a:r>
          </a:p>
          <a:p>
            <a:pPr lvl="1" algn="just">
              <a:buFont typeface="Wingdings" panose="05000000000000000000" pitchFamily="2" charset="2"/>
              <a:buChar char="Ø"/>
              <a:defRPr/>
            </a:pPr>
            <a:r>
              <a:rPr lang="et-EE" noProof="0" dirty="0"/>
              <a:t>Kontroll</a:t>
            </a:r>
          </a:p>
          <a:p>
            <a:pPr marL="1371600" lvl="2" indent="-457200" algn="just">
              <a:buFont typeface="+mj-lt"/>
              <a:buAutoNum type="arabicPeriod"/>
              <a:defRPr/>
            </a:pPr>
            <a:r>
              <a:rPr lang="et-EE" noProof="0" dirty="0"/>
              <a:t> Kontrollige: kas üksik tegu kuulub PIF-direktiivi reguleerimisalasse?</a:t>
            </a:r>
          </a:p>
          <a:p>
            <a:pPr lvl="3" algn="just">
              <a:buFont typeface="Wingdings" panose="05000000000000000000" pitchFamily="2" charset="2"/>
              <a:buChar char="ü"/>
              <a:defRPr/>
            </a:pPr>
            <a:r>
              <a:rPr lang="et-EE" noProof="0" dirty="0"/>
              <a:t>Kui ei, siis ei saa EPPO (loomulikult) oma pädevust teostada</a:t>
            </a:r>
          </a:p>
          <a:p>
            <a:pPr lvl="3" algn="just">
              <a:buFont typeface="Wingdings" panose="05000000000000000000" pitchFamily="2" charset="2"/>
              <a:buChar char="ü"/>
              <a:defRPr/>
            </a:pPr>
            <a:r>
              <a:rPr lang="et-EE" noProof="0" dirty="0"/>
              <a:t>Isegi mitte, kui liikmesriik on direktiivi laiendanud („ülemääraste nõuete kehtestamine“)</a:t>
            </a:r>
          </a:p>
          <a:p>
            <a:pPr lvl="4" algn="just">
              <a:buFont typeface="Symbol" panose="05050102010706020507" pitchFamily="18" charset="2"/>
              <a:buChar char="-"/>
              <a:defRPr/>
            </a:pPr>
            <a:r>
              <a:rPr lang="et-EE" noProof="0" dirty="0"/>
              <a:t>nt hangetesse puutuvate kulude puhul vara väärkasutamine ilma finantshuve kahjustamata (vt artikkel 3/2/b/iii PIF) </a:t>
            </a:r>
          </a:p>
          <a:p>
            <a:pPr marL="1371600" lvl="2" indent="-457200" algn="just">
              <a:buFont typeface="+mj-lt"/>
              <a:buAutoNum type="arabicPeriod"/>
              <a:defRPr/>
            </a:pPr>
            <a:r>
              <a:rPr lang="et-EE" noProof="0" dirty="0"/>
              <a:t>Kontrollige: vastava liikmesriigi kriminaalmateriaalõigus </a:t>
            </a:r>
          </a:p>
          <a:p>
            <a:pPr lvl="3" algn="just">
              <a:buFont typeface="Wingdings" panose="05000000000000000000" pitchFamily="2" charset="2"/>
              <a:buChar char="ü"/>
              <a:defRPr/>
            </a:pPr>
            <a:r>
              <a:rPr lang="et-EE" noProof="0" dirty="0"/>
              <a:t>Siseriiklike sätete uurimine</a:t>
            </a:r>
          </a:p>
          <a:p>
            <a:pPr lvl="3" algn="just">
              <a:buFont typeface="Wingdings" panose="05000000000000000000" pitchFamily="2" charset="2"/>
              <a:buChar char="ü"/>
              <a:defRPr/>
            </a:pPr>
            <a:r>
              <a:rPr lang="et-EE" noProof="0" dirty="0"/>
              <a:t>Kui vastav liikmesriik ei ole asjakohases küsimuses oma siseriiklikku õigust muutnud, ei saa EPPO oma pädevust teostada</a:t>
            </a:r>
          </a:p>
          <a:p>
            <a:pPr marL="0" indent="0">
              <a:buNone/>
              <a:defRPr/>
            </a:pPr>
            <a:endParaRPr lang="et-EE" b="1" noProof="0" dirty="0"/>
          </a:p>
          <a:p>
            <a:pPr marL="457200" lvl="1" indent="0">
              <a:buNone/>
              <a:defRPr/>
            </a:pPr>
            <a:endParaRPr lang="et-EE" noProof="0" dirty="0"/>
          </a:p>
          <a:p>
            <a:pPr>
              <a:defRPr/>
            </a:pPr>
            <a:endParaRPr lang="et-EE" noProof="0" dirty="0"/>
          </a:p>
          <a:p>
            <a:pPr>
              <a:defRPr/>
            </a:pPr>
            <a:endParaRPr lang="et-EE" noProof="0" dirty="0"/>
          </a:p>
          <a:p>
            <a:endParaRPr lang="et-EE" noProof="0" dirty="0"/>
          </a:p>
          <a:p>
            <a:endParaRPr lang="et-EE" noProof="0" dirty="0"/>
          </a:p>
        </p:txBody>
      </p:sp>
      <p:sp>
        <p:nvSpPr>
          <p:cNvPr id="4" name="Dia számának helye 3">
            <a:extLst>
              <a:ext uri="{FF2B5EF4-FFF2-40B4-BE49-F238E27FC236}">
                <a16:creationId xmlns:a16="http://schemas.microsoft.com/office/drawing/2014/main" id="{C9E970D4-07A5-48F4-B7E6-B7F185CD4156}"/>
              </a:ext>
            </a:extLst>
          </p:cNvPr>
          <p:cNvSpPr>
            <a:spLocks noGrp="1"/>
          </p:cNvSpPr>
          <p:nvPr>
            <p:ph type="sldNum" sz="quarter" idx="12"/>
          </p:nvPr>
        </p:nvSpPr>
        <p:spPr/>
        <p:txBody>
          <a:bodyPr/>
          <a:lstStyle/>
          <a:p>
            <a:fld id="{826CE9DA-0CC2-4A9E-A617-0548961698AD}" type="slidenum">
              <a:rPr lang="de-AT" smtClean="0">
                <a:solidFill>
                  <a:schemeClr val="bg1"/>
                </a:solidFill>
              </a:rPr>
              <a:t>9</a:t>
            </a:fld>
            <a:endParaRPr lang="et-EE" dirty="0">
              <a:solidFill>
                <a:schemeClr val="bg1"/>
              </a:solidFill>
            </a:endParaRPr>
          </a:p>
        </p:txBody>
      </p:sp>
    </p:spTree>
    <p:extLst>
      <p:ext uri="{BB962C8B-B14F-4D97-AF65-F5344CB8AC3E}">
        <p14:creationId xmlns:p14="http://schemas.microsoft.com/office/powerpoint/2010/main" val="145753179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3044</Words>
  <Application>Microsoft Office PowerPoint</Application>
  <PresentationFormat>Widescreen</PresentationFormat>
  <Paragraphs>319</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Frutiger CE 55 Roman</vt:lpstr>
      <vt:lpstr>Symbol</vt:lpstr>
      <vt:lpstr>Times New Roman</vt:lpstr>
      <vt:lpstr>Wingdings</vt:lpstr>
      <vt:lpstr>Office</vt:lpstr>
      <vt:lpstr>Euroopa Prokuratuuri (EPPO) pädevused  </vt:lpstr>
      <vt:lpstr>PowerPoint Presentation</vt:lpstr>
      <vt:lpstr>PowerPoint Presentation</vt:lpstr>
      <vt:lpstr>PowerPoint Presentation</vt:lpstr>
      <vt:lpstr>Ülevaade</vt:lpstr>
      <vt:lpstr>Sisuline pädevus I</vt:lpstr>
      <vt:lpstr>Sisuline pädevus II</vt:lpstr>
      <vt:lpstr>Sisuline pädevus III – PIF-kuriteod</vt:lpstr>
      <vt:lpstr>Sisuline pädevus IV – PIF-kuriteod</vt:lpstr>
      <vt:lpstr>Sisuline pädevus V – kuritegelik ühendus</vt:lpstr>
      <vt:lpstr>Sisuline pädevus VI - lahutamatult seotud kuriteod</vt:lpstr>
      <vt:lpstr>Sisuline pädevus VII  - lahutamatult seotud kuriteod</vt:lpstr>
      <vt:lpstr>Sisuline pädevus VIII - erandid</vt:lpstr>
      <vt:lpstr>Sisuline pädevus IX -  erandid</vt:lpstr>
      <vt:lpstr>EPPO sisulise pädevuse teostamine</vt:lpstr>
      <vt:lpstr>Sisuline pädevus X - eriarvamused</vt:lpstr>
      <vt:lpstr>Sisuline pädevus XI - eriarvamused</vt:lpstr>
      <vt:lpstr>Territoriaalne ja isikuline pädevus I</vt:lpstr>
      <vt:lpstr>Territoriaalne ja isikuline pädevus II</vt:lpstr>
      <vt:lpstr>Territoriaalne ja isikuline pädevus III</vt:lpstr>
      <vt:lpstr>Teabekanalid/teavitamiskohustused</vt:lpstr>
      <vt:lpstr>Teabekanalid/teavitamiskohustused</vt:lpstr>
      <vt:lpstr>Teabekanalid (Artikkel 24)</vt:lpstr>
      <vt:lpstr>Teavituskohustused</vt:lpstr>
      <vt:lpstr>Evokatsiooniõigus I</vt:lpstr>
      <vt:lpstr>Evokatsiooniõigus II</vt:lpstr>
      <vt:lpstr>Evokatsiooniõigus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Competence (Article 22)</dc:title>
  <dc:creator>Babek Oshidari</dc:creator>
  <cp:lastModifiedBy>Liisa Mets</cp:lastModifiedBy>
  <cp:revision>92</cp:revision>
  <dcterms:created xsi:type="dcterms:W3CDTF">2020-07-20T02:50:07Z</dcterms:created>
  <dcterms:modified xsi:type="dcterms:W3CDTF">2022-02-10T10:42:11Z</dcterms:modified>
</cp:coreProperties>
</file>